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8288000" cy="10287000"/>
  <p:notesSz cx="6858000" cy="9144000"/>
  <p:embeddedFontLst>
    <p:embeddedFont>
      <p:font typeface="Agrandir" pitchFamily="2" charset="77"/>
      <p:regular r:id="rId16"/>
    </p:embeddedFont>
    <p:embeddedFont>
      <p:font typeface="Canva Sans" panose="020B0503030501040103" pitchFamily="34" charset="0"/>
      <p:regular r:id="rId17"/>
    </p:embeddedFont>
    <p:embeddedFont>
      <p:font typeface="Canva Sans Bold" panose="020B0803030501040103" pitchFamily="34" charset="0"/>
      <p:regular r:id="rId18"/>
      <p:bold r:id="rId19"/>
    </p:embeddedFont>
    <p:embeddedFont>
      <p:font typeface="Canva Sans Italics" panose="020B0503030501040103" pitchFamily="34" charset="0"/>
      <p:regular r:id="rId20"/>
      <p:italic r:id="rId21"/>
    </p:embeddedFont>
    <p:embeddedFont>
      <p:font typeface="Canva Sans Medium" panose="020B0603030501040103" pitchFamily="34" charset="0"/>
      <p:regular r:id="rId22"/>
    </p:embeddedFont>
    <p:embeddedFont>
      <p:font typeface="Distillery Strong" pitchFamily="2" charset="77"/>
      <p:regular r:id="rId23"/>
    </p:embeddedFont>
    <p:embeddedFont>
      <p:font typeface="DM Sans Bold" pitchFamily="2" charset="77"/>
      <p:regular r:id="rId24"/>
      <p:bold r:id="rId25"/>
    </p:embeddedFont>
    <p:embeddedFont>
      <p:font typeface="Montserrat" pitchFamily="2" charset="77"/>
      <p:regular r:id="rId26"/>
      <p:bold r:id="rId27"/>
      <p:italic r:id="rId28"/>
      <p:boldItalic r:id="rId29"/>
    </p:embeddedFont>
    <p:embeddedFont>
      <p:font typeface="Montserrat Bold" pitchFamily="2" charset="77"/>
      <p:regular r:id="rId30"/>
      <p:bold r:id="rId31"/>
    </p:embeddedFont>
    <p:embeddedFont>
      <p:font typeface="Moontime" pitchFamily="2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80" autoAdjust="0"/>
    <p:restoredTop sz="94609" autoAdjust="0"/>
  </p:normalViewPr>
  <p:slideViewPr>
    <p:cSldViewPr>
      <p:cViewPr>
        <p:scale>
          <a:sx n="57" d="100"/>
          <a:sy n="57" d="100"/>
        </p:scale>
        <p:origin x="1696" y="16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15.09.2025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Good Morning</a:t>
            </a:r>
          </a:p>
          <a:p>
            <a:endParaRPr lang="en-US"/>
          </a:p>
          <a:p>
            <a:r>
              <a:rPr lang="en-US"/>
              <a:t>We are Team TWOS</a:t>
            </a:r>
          </a:p>
          <a:p>
            <a:r>
              <a:rPr lang="en-US"/>
              <a:t>Umair, Sangmin, and Ayo.</a:t>
            </a:r>
          </a:p>
          <a:p>
            <a:endParaRPr lang="en-US"/>
          </a:p>
          <a:p>
            <a:r>
              <a:rPr lang="en-US"/>
              <a:t>Our project is AI-based Travel Companion</a:t>
            </a:r>
          </a:p>
          <a:p>
            <a:r>
              <a:rPr lang="en-US"/>
              <a:t>Travel Without Stress (TWOS).</a:t>
            </a:r>
          </a:p>
          <a:p>
            <a:endParaRPr lang="en-US"/>
          </a:p>
          <a:p>
            <a:r>
              <a:rPr lang="en-US"/>
              <a:t>It’s an intelligent platform that plans your entire trip</a:t>
            </a:r>
          </a:p>
          <a:p>
            <a:endParaRPr lang="en-US"/>
          </a:p>
          <a:p>
            <a:r>
              <a:rPr lang="en-US"/>
              <a:t>Flights, hotels, rentals, and attractions</a:t>
            </a:r>
          </a:p>
          <a:p>
            <a:endParaRPr lang="en-US"/>
          </a:p>
          <a:p>
            <a:r>
              <a:rPr lang="en-US"/>
              <a:t>All in one chat.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Here are our references for the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(Sangmin)</a:t>
            </a:r>
          </a:p>
          <a:p>
            <a:r>
              <a:rPr lang="en-US"/>
              <a:t>Thank you Umair,</a:t>
            </a:r>
          </a:p>
          <a:p>
            <a:endParaRPr lang="en-US"/>
          </a:p>
          <a:p>
            <a:r>
              <a:rPr lang="en-US"/>
              <a:t>Here is our 3rd progress. </a:t>
            </a:r>
          </a:p>
          <a:p>
            <a:r>
              <a:rPr lang="en-US"/>
              <a:t>We built the NLP service using FastAPI.</a:t>
            </a:r>
          </a:p>
          <a:p>
            <a:endParaRPr lang="en-US"/>
          </a:p>
          <a:p>
            <a:r>
              <a:rPr lang="en-US"/>
              <a:t>This service takes the user's natural language information and extracts entities for planning.</a:t>
            </a:r>
          </a:p>
          <a:p>
            <a:endParaRPr lang="en-US"/>
          </a:p>
          <a:p>
            <a:r>
              <a:rPr lang="en-US"/>
              <a:t>We made these(from origin to hotel amenities) as essential entities, and the car as an option entity.</a:t>
            </a:r>
          </a:p>
          <a:p>
            <a:endParaRPr lang="en-US"/>
          </a:p>
          <a:p>
            <a:r>
              <a:rPr lang="en-US"/>
              <a:t>Also, we started to set up the deployment in the LinuxOne community cloud. </a:t>
            </a:r>
          </a:p>
          <a:p>
            <a:endParaRPr lang="en-US"/>
          </a:p>
          <a:p>
            <a:r>
              <a:rPr lang="en-US"/>
              <a:t>The deployment manual has been created, and we are updating it if there is any progress.</a:t>
            </a:r>
          </a:p>
          <a:p>
            <a:endParaRPr lang="en-US"/>
          </a:p>
          <a:p>
            <a:r>
              <a:rPr lang="en-US"/>
              <a:t>One problem we have is that we finished firewall configuration and checked that the ports are active, but we were not able to ping the server from the local browser; it could be LinuxOne's issue, so we sent an email and are waiting for LinuxOne.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(Sangmin)</a:t>
            </a:r>
          </a:p>
          <a:p>
            <a:r>
              <a:rPr lang="en-US"/>
              <a:t>Ok, here is our timeline</a:t>
            </a:r>
          </a:p>
          <a:p>
            <a:endParaRPr lang="en-US"/>
          </a:p>
          <a:p>
            <a:r>
              <a:rPr lang="en-US"/>
              <a:t>We are a little ahead of our plans. We finished the setups and are working on LLM and also deployment at the same time.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(Sangmin)</a:t>
            </a:r>
          </a:p>
          <a:p>
            <a:endParaRPr lang="en-US"/>
          </a:p>
          <a:p>
            <a:r>
              <a:rPr lang="en-US"/>
              <a:t>Ok. Thank you, Ayo</a:t>
            </a:r>
          </a:p>
          <a:p>
            <a:endParaRPr lang="en-US"/>
          </a:p>
          <a:p>
            <a:r>
              <a:rPr lang="en-US"/>
              <a:t>Here are our goals for the next two weeks.</a:t>
            </a:r>
          </a:p>
          <a:p>
            <a:endParaRPr lang="en-US"/>
          </a:p>
          <a:p>
            <a:r>
              <a:rPr lang="en-US"/>
              <a:t>First, we have wonderful frontend and backend assets, and it's time to make the chatbot work. </a:t>
            </a:r>
          </a:p>
          <a:p>
            <a:endParaRPr lang="en-US"/>
          </a:p>
          <a:p>
            <a:r>
              <a:rPr lang="en-US"/>
              <a:t>We expect our AI service to extract and track the essential information from users. 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Second, based on the extracted information, we reconstruct it and provide it to the required APIs, and expect responses from them.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(Sangmin)</a:t>
            </a:r>
          </a:p>
          <a:p>
            <a:r>
              <a:rPr lang="en-US"/>
              <a:t>Lastly, we need to fix the LinuxOne Cloud issue. Hope we can get a reply back from LinuxOne ASAP, and see what the problem is, so we can fix it.</a:t>
            </a:r>
          </a:p>
          <a:p>
            <a:endParaRPr lang="en-US"/>
          </a:p>
          <a:p>
            <a:r>
              <a:rPr lang="en-US"/>
              <a:t>And this is what we prepared for today. Thank you all!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Thank you for your attention.</a:t>
            </a:r>
          </a:p>
          <a:p>
            <a:endParaRPr lang="en-US"/>
          </a:p>
          <a:p>
            <a:r>
              <a:rPr lang="en-US"/>
              <a:t>We’re excited to present TWOS, a smarter way to travel.</a:t>
            </a:r>
          </a:p>
          <a:p>
            <a:endParaRPr lang="en-US"/>
          </a:p>
          <a:p>
            <a:r>
              <a:rPr lang="en-US"/>
              <a:t>We’ll now open the floor for any questions.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6214B1-0B20-6D72-39B0-741DCC358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444" y="-1113263"/>
            <a:ext cx="18299151" cy="13724363"/>
          </a:xfrm>
          <a:prstGeom prst="rect">
            <a:avLst/>
          </a:prstGeom>
        </p:spPr>
      </p:pic>
      <p:pic>
        <p:nvPicPr>
          <p:cNvPr id="1026" name="Picture 2" descr="Flying Airplane by Austin Remer on Dribbble">
            <a:extLst>
              <a:ext uri="{FF2B5EF4-FFF2-40B4-BE49-F238E27FC236}">
                <a16:creationId xmlns:a16="http://schemas.microsoft.com/office/drawing/2014/main" id="{4C6F5E15-13D1-950F-14DC-8CFD18B11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04900"/>
            <a:ext cx="18288000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06024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991352"/>
            <a:ext cx="2318657" cy="553437"/>
            <a:chOff x="0" y="0"/>
            <a:chExt cx="808177" cy="1929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08177" cy="192903"/>
            </a:xfrm>
            <a:custGeom>
              <a:avLst/>
              <a:gdLst/>
              <a:ahLst/>
              <a:cxnLst/>
              <a:rect l="l" t="t" r="r" b="b"/>
              <a:pathLst>
                <a:path w="808177" h="192903">
                  <a:moveTo>
                    <a:pt x="0" y="0"/>
                  </a:moveTo>
                  <a:lnTo>
                    <a:pt x="808177" y="0"/>
                  </a:lnTo>
                  <a:lnTo>
                    <a:pt x="808177" y="192903"/>
                  </a:lnTo>
                  <a:lnTo>
                    <a:pt x="0" y="192903"/>
                  </a:lnTo>
                  <a:close/>
                </a:path>
              </a:pathLst>
            </a:custGeom>
            <a:solidFill>
              <a:srgbClr val="CED5E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08177" cy="2214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r>
                <a:rPr lang="en-US" sz="1599" b="1">
                  <a:solidFill>
                    <a:srgbClr val="00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Week 1-3 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347357" y="4991352"/>
            <a:ext cx="2318657" cy="553437"/>
            <a:chOff x="0" y="0"/>
            <a:chExt cx="768727" cy="18348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68727" cy="183486"/>
            </a:xfrm>
            <a:custGeom>
              <a:avLst/>
              <a:gdLst/>
              <a:ahLst/>
              <a:cxnLst/>
              <a:rect l="l" t="t" r="r" b="b"/>
              <a:pathLst>
                <a:path w="768727" h="183486">
                  <a:moveTo>
                    <a:pt x="0" y="0"/>
                  </a:moveTo>
                  <a:lnTo>
                    <a:pt x="768727" y="0"/>
                  </a:lnTo>
                  <a:lnTo>
                    <a:pt x="768727" y="183486"/>
                  </a:lnTo>
                  <a:lnTo>
                    <a:pt x="0" y="183486"/>
                  </a:lnTo>
                  <a:close/>
                </a:path>
              </a:pathLst>
            </a:custGeom>
            <a:solidFill>
              <a:srgbClr val="979B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768727" cy="2120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r>
                <a:rPr lang="en-US" sz="1599" b="1">
                  <a:solidFill>
                    <a:srgbClr val="00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Week 4-5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666014" y="4991352"/>
            <a:ext cx="2318657" cy="553437"/>
            <a:chOff x="0" y="0"/>
            <a:chExt cx="768727" cy="18348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68727" cy="183486"/>
            </a:xfrm>
            <a:custGeom>
              <a:avLst/>
              <a:gdLst/>
              <a:ahLst/>
              <a:cxnLst/>
              <a:rect l="l" t="t" r="r" b="b"/>
              <a:pathLst>
                <a:path w="768727" h="183486">
                  <a:moveTo>
                    <a:pt x="0" y="0"/>
                  </a:moveTo>
                  <a:lnTo>
                    <a:pt x="768727" y="0"/>
                  </a:lnTo>
                  <a:lnTo>
                    <a:pt x="768727" y="183486"/>
                  </a:lnTo>
                  <a:lnTo>
                    <a:pt x="0" y="183486"/>
                  </a:lnTo>
                  <a:close/>
                </a:path>
              </a:pathLst>
            </a:custGeom>
            <a:solidFill>
              <a:srgbClr val="89E2E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768727" cy="2120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r>
                <a:rPr lang="en-US" sz="1599" b="1">
                  <a:solidFill>
                    <a:srgbClr val="00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Week 6-7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984671" y="4991352"/>
            <a:ext cx="2318657" cy="553437"/>
            <a:chOff x="0" y="0"/>
            <a:chExt cx="768727" cy="18348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68727" cy="183486"/>
            </a:xfrm>
            <a:custGeom>
              <a:avLst/>
              <a:gdLst/>
              <a:ahLst/>
              <a:cxnLst/>
              <a:rect l="l" t="t" r="r" b="b"/>
              <a:pathLst>
                <a:path w="768727" h="183486">
                  <a:moveTo>
                    <a:pt x="0" y="0"/>
                  </a:moveTo>
                  <a:lnTo>
                    <a:pt x="768727" y="0"/>
                  </a:lnTo>
                  <a:lnTo>
                    <a:pt x="768727" y="183486"/>
                  </a:lnTo>
                  <a:lnTo>
                    <a:pt x="0" y="183486"/>
                  </a:lnTo>
                  <a:close/>
                </a:path>
              </a:pathLst>
            </a:custGeom>
            <a:solidFill>
              <a:srgbClr val="ADE46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768727" cy="2120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r>
                <a:rPr lang="en-US" sz="1599" b="1">
                  <a:solidFill>
                    <a:srgbClr val="00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Week 8-9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303329" y="4991352"/>
            <a:ext cx="2318657" cy="553437"/>
            <a:chOff x="0" y="0"/>
            <a:chExt cx="768727" cy="18348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68727" cy="183486"/>
            </a:xfrm>
            <a:custGeom>
              <a:avLst/>
              <a:gdLst/>
              <a:ahLst/>
              <a:cxnLst/>
              <a:rect l="l" t="t" r="r" b="b"/>
              <a:pathLst>
                <a:path w="768727" h="183486">
                  <a:moveTo>
                    <a:pt x="0" y="0"/>
                  </a:moveTo>
                  <a:lnTo>
                    <a:pt x="768727" y="0"/>
                  </a:lnTo>
                  <a:lnTo>
                    <a:pt x="768727" y="183486"/>
                  </a:lnTo>
                  <a:lnTo>
                    <a:pt x="0" y="183486"/>
                  </a:lnTo>
                  <a:close/>
                </a:path>
              </a:pathLst>
            </a:custGeom>
            <a:solidFill>
              <a:srgbClr val="E8E252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768727" cy="2120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 b="1">
                  <a:solidFill>
                    <a:srgbClr val="00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Week 10-11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621986" y="4991352"/>
            <a:ext cx="2318657" cy="553437"/>
            <a:chOff x="0" y="0"/>
            <a:chExt cx="768727" cy="18348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68727" cy="183486"/>
            </a:xfrm>
            <a:custGeom>
              <a:avLst/>
              <a:gdLst/>
              <a:ahLst/>
              <a:cxnLst/>
              <a:rect l="l" t="t" r="r" b="b"/>
              <a:pathLst>
                <a:path w="768727" h="183486">
                  <a:moveTo>
                    <a:pt x="0" y="0"/>
                  </a:moveTo>
                  <a:lnTo>
                    <a:pt x="768727" y="0"/>
                  </a:lnTo>
                  <a:lnTo>
                    <a:pt x="768727" y="183486"/>
                  </a:lnTo>
                  <a:lnTo>
                    <a:pt x="0" y="183486"/>
                  </a:lnTo>
                  <a:close/>
                </a:path>
              </a:pathLst>
            </a:custGeom>
            <a:solidFill>
              <a:srgbClr val="FFD308"/>
            </a:solidFill>
            <a:ln cap="sq">
              <a:noFill/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768727" cy="2120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 b="1">
                  <a:solidFill>
                    <a:srgbClr val="00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Week 12-13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940643" y="4991352"/>
            <a:ext cx="2318657" cy="553437"/>
            <a:chOff x="0" y="0"/>
            <a:chExt cx="768727" cy="18348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68727" cy="183486"/>
            </a:xfrm>
            <a:custGeom>
              <a:avLst/>
              <a:gdLst/>
              <a:ahLst/>
              <a:cxnLst/>
              <a:rect l="l" t="t" r="r" b="b"/>
              <a:pathLst>
                <a:path w="768727" h="183486">
                  <a:moveTo>
                    <a:pt x="0" y="0"/>
                  </a:moveTo>
                  <a:lnTo>
                    <a:pt x="768727" y="0"/>
                  </a:lnTo>
                  <a:lnTo>
                    <a:pt x="768727" y="183486"/>
                  </a:lnTo>
                  <a:lnTo>
                    <a:pt x="0" y="183486"/>
                  </a:lnTo>
                  <a:close/>
                </a:path>
              </a:pathLst>
            </a:custGeom>
            <a:solidFill>
              <a:srgbClr val="FFA678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28575"/>
              <a:ext cx="768727" cy="2120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39"/>
                </a:lnSpc>
                <a:spcBef>
                  <a:spcPct val="0"/>
                </a:spcBef>
              </a:pPr>
              <a:r>
                <a:rPr lang="en-US" sz="1599" b="1">
                  <a:solidFill>
                    <a:srgbClr val="00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Week 14</a:t>
              </a:r>
            </a:p>
          </p:txBody>
        </p:sp>
      </p:grpSp>
      <p:sp>
        <p:nvSpPr>
          <p:cNvPr id="23" name="AutoShape 23"/>
          <p:cNvSpPr/>
          <p:nvPr/>
        </p:nvSpPr>
        <p:spPr>
          <a:xfrm flipV="1">
            <a:off x="3347357" y="2671575"/>
            <a:ext cx="0" cy="2319776"/>
          </a:xfrm>
          <a:prstGeom prst="line">
            <a:avLst/>
          </a:prstGeom>
          <a:ln w="38100" cap="flat">
            <a:solidFill>
              <a:srgbClr val="CED5E6"/>
            </a:solidFill>
            <a:prstDash val="solid"/>
            <a:headEnd type="none" w="sm" len="sm"/>
            <a:tailEnd type="diamond" w="lg" len="lg"/>
          </a:ln>
        </p:spPr>
      </p:sp>
      <p:sp>
        <p:nvSpPr>
          <p:cNvPr id="24" name="AutoShape 24"/>
          <p:cNvSpPr/>
          <p:nvPr/>
        </p:nvSpPr>
        <p:spPr>
          <a:xfrm flipV="1">
            <a:off x="7965621" y="2671575"/>
            <a:ext cx="0" cy="2319776"/>
          </a:xfrm>
          <a:prstGeom prst="line">
            <a:avLst/>
          </a:prstGeom>
          <a:ln w="38100" cap="flat">
            <a:solidFill>
              <a:srgbClr val="89E2E8"/>
            </a:solidFill>
            <a:prstDash val="solid"/>
            <a:headEnd type="none" w="sm" len="sm"/>
            <a:tailEnd type="diamond" w="lg" len="lg"/>
          </a:ln>
        </p:spPr>
      </p:sp>
      <p:sp>
        <p:nvSpPr>
          <p:cNvPr id="25" name="AutoShape 25"/>
          <p:cNvSpPr/>
          <p:nvPr/>
        </p:nvSpPr>
        <p:spPr>
          <a:xfrm flipH="1">
            <a:off x="5646964" y="5544789"/>
            <a:ext cx="0" cy="2319776"/>
          </a:xfrm>
          <a:prstGeom prst="line">
            <a:avLst/>
          </a:prstGeom>
          <a:ln w="38100" cap="flat">
            <a:solidFill>
              <a:srgbClr val="979BFF"/>
            </a:solidFill>
            <a:prstDash val="solid"/>
            <a:headEnd type="none" w="sm" len="sm"/>
            <a:tailEnd type="diamond" w="lg" len="lg"/>
          </a:ln>
        </p:spPr>
      </p:sp>
      <p:sp>
        <p:nvSpPr>
          <p:cNvPr id="26" name="AutoShape 26"/>
          <p:cNvSpPr/>
          <p:nvPr/>
        </p:nvSpPr>
        <p:spPr>
          <a:xfrm>
            <a:off x="10284279" y="5544789"/>
            <a:ext cx="0" cy="2319776"/>
          </a:xfrm>
          <a:prstGeom prst="line">
            <a:avLst/>
          </a:prstGeom>
          <a:ln w="38100" cap="flat">
            <a:solidFill>
              <a:srgbClr val="ADE466"/>
            </a:solidFill>
            <a:prstDash val="solid"/>
            <a:headEnd type="none" w="sm" len="sm"/>
            <a:tailEnd type="diamond" w="lg" len="lg"/>
          </a:ln>
        </p:spPr>
      </p:sp>
      <p:sp>
        <p:nvSpPr>
          <p:cNvPr id="27" name="AutoShape 27"/>
          <p:cNvSpPr/>
          <p:nvPr/>
        </p:nvSpPr>
        <p:spPr>
          <a:xfrm flipV="1">
            <a:off x="12602936" y="2671575"/>
            <a:ext cx="0" cy="2319776"/>
          </a:xfrm>
          <a:prstGeom prst="line">
            <a:avLst/>
          </a:prstGeom>
          <a:ln w="38100" cap="flat">
            <a:solidFill>
              <a:srgbClr val="E8E252"/>
            </a:solidFill>
            <a:prstDash val="solid"/>
            <a:headEnd type="none" w="sm" len="sm"/>
            <a:tailEnd type="diamond" w="lg" len="lg"/>
          </a:ln>
        </p:spPr>
      </p:sp>
      <p:sp>
        <p:nvSpPr>
          <p:cNvPr id="28" name="AutoShape 28"/>
          <p:cNvSpPr/>
          <p:nvPr/>
        </p:nvSpPr>
        <p:spPr>
          <a:xfrm>
            <a:off x="14921593" y="5544789"/>
            <a:ext cx="0" cy="2319776"/>
          </a:xfrm>
          <a:prstGeom prst="line">
            <a:avLst/>
          </a:prstGeom>
          <a:ln w="38100" cap="flat">
            <a:solidFill>
              <a:srgbClr val="FFD308"/>
            </a:solidFill>
            <a:prstDash val="solid"/>
            <a:headEnd type="none" w="sm" len="sm"/>
            <a:tailEnd type="diamond" w="lg" len="lg"/>
          </a:ln>
        </p:spPr>
      </p:sp>
      <p:sp>
        <p:nvSpPr>
          <p:cNvPr id="29" name="AutoShape 29"/>
          <p:cNvSpPr/>
          <p:nvPr/>
        </p:nvSpPr>
        <p:spPr>
          <a:xfrm flipV="1">
            <a:off x="17240250" y="2671575"/>
            <a:ext cx="0" cy="2319776"/>
          </a:xfrm>
          <a:prstGeom prst="line">
            <a:avLst/>
          </a:prstGeom>
          <a:ln w="38100" cap="flat">
            <a:solidFill>
              <a:srgbClr val="FFA678"/>
            </a:solidFill>
            <a:prstDash val="solid"/>
            <a:headEnd type="none" w="sm" len="sm"/>
            <a:tailEnd type="diamond" w="lg" len="lg"/>
          </a:ln>
        </p:spPr>
      </p:sp>
      <p:sp>
        <p:nvSpPr>
          <p:cNvPr id="30" name="TextBox 30"/>
          <p:cNvSpPr txBox="1"/>
          <p:nvPr/>
        </p:nvSpPr>
        <p:spPr>
          <a:xfrm>
            <a:off x="572668" y="3054298"/>
            <a:ext cx="2544845" cy="1497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59"/>
              </a:lnSpc>
            </a:pPr>
            <a:r>
              <a:rPr lang="en-US" sz="1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Prepare the project proposal and set up the development environment 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46108" y="2220582"/>
            <a:ext cx="1883842" cy="738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944"/>
              </a:lnSpc>
            </a:pPr>
            <a:r>
              <a:rPr lang="en-US" sz="23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Proposal and Setup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5234088" y="3054298"/>
            <a:ext cx="2520739" cy="1878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6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Integrate LLM API,  API, implement classification slots, and create chat endpoints 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5883422" y="2220582"/>
            <a:ext cx="1883842" cy="738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944"/>
              </a:lnSpc>
            </a:pPr>
            <a:r>
              <a:rPr lang="en-US" sz="23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LLM + Chat Setup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668247" y="3054298"/>
            <a:ext cx="2723895" cy="1878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6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Integrate APIs for car rental, hotels and attractions search, and add an API endpoint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5170487" y="3054298"/>
            <a:ext cx="1858969" cy="111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6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Publish an app to the Expo/Vercel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4921593" y="2220582"/>
            <a:ext cx="2120299" cy="738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944"/>
              </a:lnSpc>
            </a:pPr>
            <a:r>
              <a:rPr lang="en-US" sz="23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Publish &amp; Deployment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3347357" y="6486107"/>
            <a:ext cx="2088813" cy="2259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6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Initialize and design the frontend basic layout and the backend basic endpoints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3129949" y="5652392"/>
            <a:ext cx="2318657" cy="738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944"/>
              </a:lnSpc>
            </a:pPr>
            <a:r>
              <a:rPr lang="en-US" sz="23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Frontend &amp; backend Setup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8214516" y="6486107"/>
            <a:ext cx="1858969" cy="1878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6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Integrate APIs for flights and hotels, and add each API endpoint 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2392142" y="6486107"/>
            <a:ext cx="2318657" cy="1497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6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Orchestrate flight, hotel, rental,  and attractions based on inputs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2417015" y="5652392"/>
            <a:ext cx="2306221" cy="738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944"/>
              </a:lnSpc>
            </a:pPr>
            <a:r>
              <a:rPr lang="en-US" sz="23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Orchestration &amp; Testing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028700" y="839267"/>
            <a:ext cx="7584203" cy="1075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96"/>
              </a:lnSpc>
              <a:spcBef>
                <a:spcPct val="0"/>
              </a:spcBef>
            </a:pPr>
            <a:r>
              <a:rPr lang="en-US" sz="72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Project Timeline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7537113" y="5652392"/>
            <a:ext cx="2561244" cy="738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944"/>
              </a:lnSpc>
            </a:pPr>
            <a:r>
              <a:rPr lang="en-US" sz="23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Flights &amp; Hotels Integration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409528" y="2220582"/>
            <a:ext cx="3007486" cy="738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944"/>
              </a:lnSpc>
            </a:pPr>
            <a:r>
              <a:rPr lang="en-US" sz="23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Rent &amp; Attractions Integration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2543304" y="9615962"/>
            <a:ext cx="4715996" cy="370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54"/>
              </a:lnSpc>
              <a:spcBef>
                <a:spcPct val="0"/>
              </a:spcBef>
            </a:pPr>
            <a:r>
              <a:rPr lang="en-US" sz="23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Created by Sangmin, Umair, Ayo</a:t>
            </a:r>
          </a:p>
        </p:txBody>
      </p:sp>
      <p:sp>
        <p:nvSpPr>
          <p:cNvPr id="46" name="AutoShape 46"/>
          <p:cNvSpPr/>
          <p:nvPr/>
        </p:nvSpPr>
        <p:spPr>
          <a:xfrm flipV="1">
            <a:off x="6940265" y="5697189"/>
            <a:ext cx="0" cy="1446153"/>
          </a:xfrm>
          <a:prstGeom prst="line">
            <a:avLst/>
          </a:prstGeom>
          <a:ln w="95250" cap="flat">
            <a:solidFill>
              <a:srgbClr val="FFD308"/>
            </a:solidFill>
            <a:prstDash val="solid"/>
            <a:headEnd type="none" w="sm" len="sm"/>
            <a:tailEnd type="arrow" w="med" len="sm"/>
          </a:ln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5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3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35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4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45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50817" y="1162050"/>
            <a:ext cx="16208483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</a:pPr>
            <a:r>
              <a:rPr lang="en-US" sz="7200" b="1" spc="-72">
                <a:solidFill>
                  <a:srgbClr val="002217"/>
                </a:solidFill>
                <a:latin typeface="DM Sans Bold"/>
                <a:ea typeface="DM Sans Bold"/>
                <a:cs typeface="DM Sans Bold"/>
                <a:sym typeface="DM Sans Bold"/>
              </a:rPr>
              <a:t>What’s next?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50817" y="2660333"/>
            <a:ext cx="16208483" cy="2678514"/>
            <a:chOff x="0" y="0"/>
            <a:chExt cx="21611311" cy="3571352"/>
          </a:xfrm>
        </p:grpSpPr>
        <p:sp>
          <p:nvSpPr>
            <p:cNvPr id="4" name="TextBox 4"/>
            <p:cNvSpPr txBox="1"/>
            <p:nvPr/>
          </p:nvSpPr>
          <p:spPr>
            <a:xfrm>
              <a:off x="0" y="766555"/>
              <a:ext cx="21611311" cy="28047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50521" lvl="1" indent="-275260" algn="l">
                <a:lnSpc>
                  <a:spcPts val="3314"/>
                </a:lnSpc>
                <a:buFont typeface="Arial"/>
                <a:buChar char="•"/>
              </a:pPr>
              <a:r>
                <a:rPr lang="en-US" sz="25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Goal: Make the chatbot work</a:t>
              </a:r>
            </a:p>
            <a:p>
              <a:pPr marL="550521" lvl="1" indent="-275260" algn="l">
                <a:lnSpc>
                  <a:spcPts val="5099"/>
                </a:lnSpc>
                <a:buFont typeface="Arial"/>
                <a:buChar char="•"/>
              </a:pPr>
              <a:r>
                <a:rPr lang="en-US" sz="25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Expected Result #1: The chatbot checks the slots and gets essential information based on the in-app database.</a:t>
              </a:r>
            </a:p>
            <a:p>
              <a:pPr marL="550521" lvl="1" indent="-275260" algn="l">
                <a:lnSpc>
                  <a:spcPts val="3314"/>
                </a:lnSpc>
                <a:buFont typeface="Arial"/>
                <a:buChar char="•"/>
              </a:pPr>
              <a:r>
                <a:rPr lang="en-US" sz="25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Expected Result #2: Send collected data to LLM and get the necessary information for APIs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7150"/>
              <a:ext cx="10909441" cy="5075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99"/>
                </a:lnSpc>
              </a:pPr>
              <a:r>
                <a:rPr lang="en-US" sz="2799" b="1">
                  <a:solidFill>
                    <a:srgbClr val="002217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Connecting Frontend and Backend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5681694"/>
            <a:ext cx="16230600" cy="3528154"/>
            <a:chOff x="0" y="0"/>
            <a:chExt cx="21640800" cy="4704205"/>
          </a:xfrm>
        </p:grpSpPr>
        <p:sp>
          <p:nvSpPr>
            <p:cNvPr id="7" name="TextBox 7"/>
            <p:cNvSpPr txBox="1"/>
            <p:nvPr/>
          </p:nvSpPr>
          <p:spPr>
            <a:xfrm>
              <a:off x="0" y="604630"/>
              <a:ext cx="21640800" cy="4099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50521" lvl="1" indent="-275260" algn="l">
                <a:lnSpc>
                  <a:spcPts val="5099"/>
                </a:lnSpc>
                <a:buFont typeface="Arial"/>
                <a:buChar char="•"/>
              </a:pPr>
              <a:r>
                <a:rPr lang="en-US" sz="25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Goal: Call APIs to get a list of options using information from the user and the LLM </a:t>
              </a:r>
            </a:p>
            <a:p>
              <a:pPr marL="550521" lvl="1" indent="-275260" algn="l">
                <a:lnSpc>
                  <a:spcPts val="5099"/>
                </a:lnSpc>
                <a:buFont typeface="Arial"/>
                <a:buChar char="•"/>
              </a:pPr>
              <a:r>
                <a:rPr lang="en-US" sz="25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Expected Result #1: List of flights from origin to destination on the user’s dates, flight type and ticket options (Round-trip, Non-stop).</a:t>
              </a:r>
            </a:p>
            <a:p>
              <a:pPr marL="550521" lvl="1" indent="-275260" algn="l">
                <a:lnSpc>
                  <a:spcPts val="5099"/>
                </a:lnSpc>
                <a:buFont typeface="Arial"/>
                <a:buChar char="•"/>
              </a:pPr>
              <a:r>
                <a:rPr lang="en-US" sz="25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Expected Result #2: List of hotels at the destination on the user’s dates with the user’s preferred amenities.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57150"/>
              <a:ext cx="12029995" cy="5075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99"/>
                </a:lnSpc>
                <a:spcBef>
                  <a:spcPct val="0"/>
                </a:spcBef>
              </a:pPr>
              <a:r>
                <a:rPr lang="en-US" sz="2799" b="1">
                  <a:solidFill>
                    <a:srgbClr val="002217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Connecting APIs (Hotel, Rental Car, Google Search)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543304" y="9615962"/>
            <a:ext cx="4715996" cy="370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54"/>
              </a:lnSpc>
              <a:spcBef>
                <a:spcPct val="0"/>
              </a:spcBef>
            </a:pPr>
            <a:r>
              <a:rPr lang="en-US" sz="23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Created by Sangmin, Ayo, Umair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50817" y="1162050"/>
            <a:ext cx="16208483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</a:pPr>
            <a:r>
              <a:rPr lang="en-US" sz="7200" b="1" spc="-72">
                <a:solidFill>
                  <a:srgbClr val="002217"/>
                </a:solidFill>
                <a:latin typeface="DM Sans Bold"/>
                <a:ea typeface="DM Sans Bold"/>
                <a:cs typeface="DM Sans Bold"/>
                <a:sym typeface="DM Sans Bold"/>
              </a:rPr>
              <a:t>What’s next?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50817" y="2660333"/>
            <a:ext cx="16208483" cy="2146072"/>
            <a:chOff x="0" y="0"/>
            <a:chExt cx="21611311" cy="2861429"/>
          </a:xfrm>
        </p:grpSpPr>
        <p:sp>
          <p:nvSpPr>
            <p:cNvPr id="4" name="TextBox 4"/>
            <p:cNvSpPr txBox="1"/>
            <p:nvPr/>
          </p:nvSpPr>
          <p:spPr>
            <a:xfrm>
              <a:off x="0" y="766555"/>
              <a:ext cx="21611311" cy="20948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50521" lvl="1" indent="-275260" algn="l">
                <a:lnSpc>
                  <a:spcPts val="3314"/>
                </a:lnSpc>
                <a:buFont typeface="Arial"/>
                <a:buChar char="•"/>
              </a:pPr>
              <a:r>
                <a:rPr lang="en-US" sz="25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Goal: Make available access to the server running in the LinuxOne cloud</a:t>
              </a:r>
            </a:p>
            <a:p>
              <a:pPr marL="550521" lvl="1" indent="-275260" algn="l">
                <a:lnSpc>
                  <a:spcPts val="5099"/>
                </a:lnSpc>
                <a:buFont typeface="Arial"/>
                <a:buChar char="•"/>
              </a:pPr>
              <a:r>
                <a:rPr lang="en-US" sz="25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Expected Result #1: Developers can access SwaggerUI from their local browser</a:t>
              </a:r>
            </a:p>
            <a:p>
              <a:pPr marL="550521" lvl="1" indent="-275260" algn="l">
                <a:lnSpc>
                  <a:spcPts val="5099"/>
                </a:lnSpc>
                <a:buFont typeface="Arial"/>
                <a:buChar char="•"/>
              </a:pPr>
              <a:r>
                <a:rPr lang="en-US" sz="25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Expected Result #2: Developers can test user input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7150"/>
              <a:ext cx="10909441" cy="5075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99"/>
                </a:lnSpc>
              </a:pPr>
              <a:r>
                <a:rPr lang="en-US" sz="2799" b="1">
                  <a:solidFill>
                    <a:srgbClr val="002217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Fix LinuxOne Cloud access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543304" y="9615962"/>
            <a:ext cx="4715996" cy="370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54"/>
              </a:lnSpc>
              <a:spcBef>
                <a:spcPct val="0"/>
              </a:spcBef>
            </a:pPr>
            <a:r>
              <a:rPr lang="en-US" sz="23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Created by Sangmin</a:t>
            </a:r>
          </a:p>
        </p:txBody>
      </p:sp>
      <p:sp>
        <p:nvSpPr>
          <p:cNvPr id="7" name="Freeform 7"/>
          <p:cNvSpPr/>
          <p:nvPr/>
        </p:nvSpPr>
        <p:spPr>
          <a:xfrm>
            <a:off x="11787173" y="5143500"/>
            <a:ext cx="3114129" cy="3353677"/>
          </a:xfrm>
          <a:custGeom>
            <a:avLst/>
            <a:gdLst/>
            <a:ahLst/>
            <a:cxnLst/>
            <a:rect l="l" t="t" r="r" b="b"/>
            <a:pathLst>
              <a:path w="3114129" h="3353677">
                <a:moveTo>
                  <a:pt x="0" y="0"/>
                </a:moveTo>
                <a:lnTo>
                  <a:pt x="3114129" y="0"/>
                </a:lnTo>
                <a:lnTo>
                  <a:pt x="3114129" y="3353677"/>
                </a:lnTo>
                <a:lnTo>
                  <a:pt x="0" y="33536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4548" t="-64936" r="-105941" b="-123375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63551" y="6387987"/>
            <a:ext cx="2160899" cy="2327122"/>
          </a:xfrm>
          <a:custGeom>
            <a:avLst/>
            <a:gdLst/>
            <a:ahLst/>
            <a:cxnLst/>
            <a:rect l="l" t="t" r="r" b="b"/>
            <a:pathLst>
              <a:path w="2160899" h="2327122">
                <a:moveTo>
                  <a:pt x="0" y="0"/>
                </a:moveTo>
                <a:lnTo>
                  <a:pt x="2160898" y="0"/>
                </a:lnTo>
                <a:lnTo>
                  <a:pt x="2160898" y="2327122"/>
                </a:lnTo>
                <a:lnTo>
                  <a:pt x="0" y="23271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4548" t="-64936" r="-105941" b="-12337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551286" y="2144127"/>
            <a:ext cx="13185428" cy="4787052"/>
            <a:chOff x="0" y="0"/>
            <a:chExt cx="17580570" cy="6382736"/>
          </a:xfrm>
        </p:grpSpPr>
        <p:sp>
          <p:nvSpPr>
            <p:cNvPr id="4" name="TextBox 4"/>
            <p:cNvSpPr txBox="1"/>
            <p:nvPr/>
          </p:nvSpPr>
          <p:spPr>
            <a:xfrm>
              <a:off x="0" y="400050"/>
              <a:ext cx="17580570" cy="59826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707"/>
                </a:lnSpc>
              </a:pPr>
              <a:r>
                <a:rPr lang="en-US" sz="18255" dirty="0">
                  <a:solidFill>
                    <a:srgbClr val="000000"/>
                  </a:solidFill>
                  <a:latin typeface="Distillery Strong"/>
                  <a:ea typeface="Distillery Strong"/>
                  <a:cs typeface="Distillery Strong"/>
                  <a:sym typeface="Distillery Strong"/>
                </a:rPr>
                <a:t>THANK YOU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5090449" y="3834941"/>
              <a:ext cx="7399672" cy="21872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035"/>
                </a:lnSpc>
              </a:pPr>
              <a:r>
                <a:rPr lang="en-US" sz="15059" dirty="0">
                  <a:solidFill>
                    <a:srgbClr val="000000"/>
                  </a:solidFill>
                  <a:latin typeface="Moontime"/>
                  <a:ea typeface="Moontime"/>
                  <a:cs typeface="Moontime"/>
                  <a:sym typeface="Moontime"/>
                </a:rPr>
                <a:t>twos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101679" y="9615962"/>
            <a:ext cx="4877361" cy="370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54"/>
              </a:lnSpc>
              <a:spcBef>
                <a:spcPct val="0"/>
              </a:spcBef>
            </a:pPr>
            <a:r>
              <a:rPr lang="en-US" sz="23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Created by Umair, Sangmin, Ayo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894301" y="0"/>
            <a:ext cx="2102201" cy="10287000"/>
            <a:chOff x="0" y="0"/>
            <a:chExt cx="217946" cy="10665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7946" cy="1066506"/>
            </a:xfrm>
            <a:custGeom>
              <a:avLst/>
              <a:gdLst/>
              <a:ahLst/>
              <a:cxnLst/>
              <a:rect l="l" t="t" r="r" b="b"/>
              <a:pathLst>
                <a:path w="217946" h="1066506">
                  <a:moveTo>
                    <a:pt x="0" y="0"/>
                  </a:moveTo>
                  <a:lnTo>
                    <a:pt x="217946" y="0"/>
                  </a:lnTo>
                  <a:lnTo>
                    <a:pt x="217946" y="1066506"/>
                  </a:lnTo>
                  <a:lnTo>
                    <a:pt x="0" y="1066506"/>
                  </a:lnTo>
                  <a:close/>
                </a:path>
              </a:pathLst>
            </a:custGeom>
            <a:blipFill>
              <a:blip r:embed="rId3"/>
              <a:stretch>
                <a:fillRect l="-317237" r="-31723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1996501" y="0"/>
            <a:ext cx="2102201" cy="10287000"/>
            <a:chOff x="0" y="0"/>
            <a:chExt cx="217946" cy="106650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7946" cy="1066506"/>
            </a:xfrm>
            <a:custGeom>
              <a:avLst/>
              <a:gdLst/>
              <a:ahLst/>
              <a:cxnLst/>
              <a:rect l="l" t="t" r="r" b="b"/>
              <a:pathLst>
                <a:path w="217946" h="1066506">
                  <a:moveTo>
                    <a:pt x="0" y="0"/>
                  </a:moveTo>
                  <a:lnTo>
                    <a:pt x="217946" y="0"/>
                  </a:lnTo>
                  <a:lnTo>
                    <a:pt x="217946" y="1066506"/>
                  </a:lnTo>
                  <a:lnTo>
                    <a:pt x="0" y="1066506"/>
                  </a:lnTo>
                  <a:close/>
                </a:path>
              </a:pathLst>
            </a:custGeom>
            <a:blipFill>
              <a:blip r:embed="rId4"/>
              <a:stretch>
                <a:fillRect l="-316674" r="-316674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4098702" y="0"/>
            <a:ext cx="2102201" cy="10287000"/>
            <a:chOff x="0" y="0"/>
            <a:chExt cx="217946" cy="106650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7946" cy="1066506"/>
            </a:xfrm>
            <a:custGeom>
              <a:avLst/>
              <a:gdLst/>
              <a:ahLst/>
              <a:cxnLst/>
              <a:rect l="l" t="t" r="r" b="b"/>
              <a:pathLst>
                <a:path w="217946" h="1066506">
                  <a:moveTo>
                    <a:pt x="0" y="0"/>
                  </a:moveTo>
                  <a:lnTo>
                    <a:pt x="217946" y="0"/>
                  </a:lnTo>
                  <a:lnTo>
                    <a:pt x="217946" y="1066506"/>
                  </a:lnTo>
                  <a:lnTo>
                    <a:pt x="0" y="1066506"/>
                  </a:lnTo>
                  <a:close/>
                </a:path>
              </a:pathLst>
            </a:custGeom>
            <a:blipFill>
              <a:blip r:embed="rId5"/>
              <a:stretch>
                <a:fillRect l="-317237" r="-317237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6208200" y="0"/>
            <a:ext cx="2102201" cy="10287000"/>
            <a:chOff x="0" y="0"/>
            <a:chExt cx="217946" cy="106650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7946" cy="1066506"/>
            </a:xfrm>
            <a:custGeom>
              <a:avLst/>
              <a:gdLst/>
              <a:ahLst/>
              <a:cxnLst/>
              <a:rect l="l" t="t" r="r" b="b"/>
              <a:pathLst>
                <a:path w="217946" h="1066506">
                  <a:moveTo>
                    <a:pt x="0" y="0"/>
                  </a:moveTo>
                  <a:lnTo>
                    <a:pt x="217946" y="0"/>
                  </a:lnTo>
                  <a:lnTo>
                    <a:pt x="217946" y="1066506"/>
                  </a:lnTo>
                  <a:lnTo>
                    <a:pt x="0" y="1066506"/>
                  </a:lnTo>
                  <a:close/>
                </a:path>
              </a:pathLst>
            </a:custGeom>
            <a:blipFill>
              <a:blip r:embed="rId6"/>
              <a:stretch>
                <a:fillRect l="-317237" r="-317237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6314025" y="1576669"/>
            <a:ext cx="1475251" cy="1588732"/>
          </a:xfrm>
          <a:custGeom>
            <a:avLst/>
            <a:gdLst/>
            <a:ahLst/>
            <a:cxnLst/>
            <a:rect l="l" t="t" r="r" b="b"/>
            <a:pathLst>
              <a:path w="1475251" h="1588732">
                <a:moveTo>
                  <a:pt x="0" y="0"/>
                </a:moveTo>
                <a:lnTo>
                  <a:pt x="1475251" y="0"/>
                </a:lnTo>
                <a:lnTo>
                  <a:pt x="1475251" y="1588732"/>
                </a:lnTo>
                <a:lnTo>
                  <a:pt x="0" y="15887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04548" t="-64936" r="-105941" b="-123375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28700" y="6309107"/>
            <a:ext cx="6760576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72"/>
              </a:lnSpc>
            </a:pPr>
            <a:r>
              <a:rPr lang="en-US" sz="3477" dirty="0">
                <a:solidFill>
                  <a:srgbClr val="314528"/>
                </a:solidFill>
                <a:latin typeface="Agrandir"/>
                <a:ea typeface="Agrandir"/>
                <a:cs typeface="Agrandir"/>
                <a:sym typeface="Agrandir"/>
              </a:rPr>
              <a:t>Capstone Project: Checkpoint 1 </a:t>
            </a:r>
          </a:p>
          <a:p>
            <a:pPr marL="0" lvl="0" indent="0" algn="l">
              <a:lnSpc>
                <a:spcPts val="4172"/>
              </a:lnSpc>
            </a:pPr>
            <a:endParaRPr lang="en-US" sz="3477" dirty="0">
              <a:solidFill>
                <a:srgbClr val="314528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l">
              <a:lnSpc>
                <a:spcPts val="4172"/>
              </a:lnSpc>
            </a:pPr>
            <a:r>
              <a:rPr lang="en-US" sz="3477" dirty="0">
                <a:solidFill>
                  <a:srgbClr val="314528"/>
                </a:solidFill>
                <a:latin typeface="Agrandir"/>
                <a:ea typeface="Agrandir"/>
                <a:cs typeface="Agrandir"/>
                <a:sym typeface="Agrandir"/>
              </a:rPr>
              <a:t>Umair, </a:t>
            </a:r>
            <a:r>
              <a:rPr lang="en-US" sz="3477" dirty="0" err="1">
                <a:solidFill>
                  <a:srgbClr val="314528"/>
                </a:solidFill>
                <a:latin typeface="Agrandir"/>
                <a:ea typeface="Agrandir"/>
                <a:cs typeface="Agrandir"/>
                <a:sym typeface="Agrandir"/>
              </a:rPr>
              <a:t>Sangmin</a:t>
            </a:r>
            <a:r>
              <a:rPr lang="en-US" sz="3477" dirty="0">
                <a:solidFill>
                  <a:srgbClr val="314528"/>
                </a:solidFill>
                <a:latin typeface="Agrandir"/>
                <a:ea typeface="Agrandir"/>
                <a:cs typeface="Agrandir"/>
                <a:sym typeface="Agrandir"/>
              </a:rPr>
              <a:t>, Ayo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28700" y="1576669"/>
            <a:ext cx="8421199" cy="3477242"/>
            <a:chOff x="0" y="0"/>
            <a:chExt cx="11228265" cy="4636322"/>
          </a:xfrm>
        </p:grpSpPr>
        <p:sp>
          <p:nvSpPr>
            <p:cNvPr id="13" name="TextBox 13"/>
            <p:cNvSpPr txBox="1"/>
            <p:nvPr/>
          </p:nvSpPr>
          <p:spPr>
            <a:xfrm>
              <a:off x="0" y="3597250"/>
              <a:ext cx="11228265" cy="10390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900"/>
                </a:lnSpc>
              </a:pPr>
              <a:r>
                <a:rPr lang="en-US" sz="4900" spc="-49">
                  <a:solidFill>
                    <a:srgbClr val="314528"/>
                  </a:solidFill>
                  <a:latin typeface="Agrandir"/>
                  <a:ea typeface="Agrandir"/>
                  <a:cs typeface="Agrandir"/>
                  <a:sym typeface="Agrandir"/>
                </a:rPr>
                <a:t>Checkpoint 1 (Week 4-5)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14300"/>
              <a:ext cx="11228265" cy="27228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2899"/>
                </a:lnSpc>
              </a:pPr>
              <a:r>
                <a:rPr lang="en-US" sz="12899" spc="-128" dirty="0">
                  <a:solidFill>
                    <a:srgbClr val="34EBFD"/>
                  </a:solidFill>
                  <a:latin typeface="Agrandir"/>
                  <a:ea typeface="Agrandir"/>
                  <a:cs typeface="Agrandir"/>
                  <a:sym typeface="Agrandir"/>
                </a:rPr>
                <a:t>TWOS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2560930"/>
              <a:ext cx="11228265" cy="1100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200"/>
                </a:lnSpc>
              </a:pPr>
              <a:endParaRPr/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35E68955-967B-4252-8049-3102551C9F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-13767226"/>
            <a:ext cx="18299151" cy="13724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"/>
                            </p:stCondLst>
                            <p:childTnLst>
                              <p:par>
                                <p:cTn id="2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1076325"/>
            <a:ext cx="16230600" cy="62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49"/>
              </a:lnSpc>
              <a:spcBef>
                <a:spcPct val="0"/>
              </a:spcBef>
            </a:pPr>
            <a:r>
              <a:rPr lang="en-US" sz="4499" b="1" u="none" spc="-44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References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A6062BC-C851-4DA8-C620-BF5237F5136F}"/>
              </a:ext>
            </a:extLst>
          </p:cNvPr>
          <p:cNvGrpSpPr/>
          <p:nvPr/>
        </p:nvGrpSpPr>
        <p:grpSpPr>
          <a:xfrm>
            <a:off x="1028700" y="1910541"/>
            <a:ext cx="16230600" cy="7600950"/>
            <a:chOff x="1028700" y="1910541"/>
            <a:chExt cx="16230600" cy="7600950"/>
          </a:xfrm>
        </p:grpSpPr>
        <p:grpSp>
          <p:nvGrpSpPr>
            <p:cNvPr id="2" name="Group 2"/>
            <p:cNvGrpSpPr/>
            <p:nvPr/>
          </p:nvGrpSpPr>
          <p:grpSpPr>
            <a:xfrm>
              <a:off x="1028700" y="1910541"/>
              <a:ext cx="16230600" cy="7347759"/>
              <a:chOff x="0" y="0"/>
              <a:chExt cx="5490351" cy="2485538"/>
            </a:xfrm>
          </p:grpSpPr>
          <p:sp>
            <p:nvSpPr>
              <p:cNvPr id="3" name="Freeform 3"/>
              <p:cNvSpPr/>
              <p:nvPr/>
            </p:nvSpPr>
            <p:spPr>
              <a:xfrm>
                <a:off x="0" y="0"/>
                <a:ext cx="5490351" cy="2485538"/>
              </a:xfrm>
              <a:custGeom>
                <a:avLst/>
                <a:gdLst/>
                <a:ahLst/>
                <a:cxnLst/>
                <a:rect l="l" t="t" r="r" b="b"/>
                <a:pathLst>
                  <a:path w="5490351" h="2485538">
                    <a:moveTo>
                      <a:pt x="0" y="0"/>
                    </a:moveTo>
                    <a:lnTo>
                      <a:pt x="5490351" y="0"/>
                    </a:lnTo>
                    <a:lnTo>
                      <a:pt x="5490351" y="2485538"/>
                    </a:lnTo>
                    <a:lnTo>
                      <a:pt x="0" y="2485538"/>
                    </a:lnTo>
                    <a:close/>
                  </a:path>
                </a:pathLst>
              </a:custGeom>
              <a:solidFill>
                <a:srgbClr val="E3E8E1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028700" y="1920066"/>
              <a:ext cx="15685244" cy="7591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79"/>
                </a:lnSpc>
              </a:pP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FastAPI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. (n.d.). https://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fastapi.tiangolo.com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</a:t>
              </a:r>
            </a:p>
            <a:p>
              <a:pPr algn="l">
                <a:lnSpc>
                  <a:spcPts val="2879"/>
                </a:lnSpc>
              </a:pPr>
              <a:endParaRPr lang="en-US" sz="2399" b="1" dirty="0">
                <a:solidFill>
                  <a:srgbClr val="002217"/>
                </a:solidFill>
                <a:latin typeface="Canva Sans Medium"/>
                <a:ea typeface="Canva Sans Medium"/>
                <a:cs typeface="Canva Sans Medium"/>
                <a:sym typeface="Canva Sans Medium"/>
              </a:endParaRPr>
            </a:p>
            <a:p>
              <a:pPr algn="l">
                <a:lnSpc>
                  <a:spcPts val="2879"/>
                </a:lnSpc>
              </a:pP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Gemini API | Google AI for Developers. (n.d.). Google AI for Developers. https://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ai.google.dev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gemini-api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/docs?_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gl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=1*10ikmno*_up*MQ..&amp;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gclid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=CjwKCAjwiNXFBhBKEiwAPSaPCZwtSrEfGWXWv4V0wlEhPymF368axJBUUaK1Zt5pY8yoqw2DDUmD7BoC7</a:t>
              </a:r>
            </a:p>
            <a:p>
              <a:pPr algn="l">
                <a:lnSpc>
                  <a:spcPts val="2879"/>
                </a:lnSpc>
              </a:pPr>
              <a:endParaRPr lang="en-US" sz="2399" b="1" dirty="0">
                <a:solidFill>
                  <a:srgbClr val="002217"/>
                </a:solidFill>
                <a:latin typeface="Canva Sans Medium"/>
                <a:ea typeface="Canva Sans Medium"/>
                <a:cs typeface="Canva Sans Medium"/>
                <a:sym typeface="Canva Sans Medium"/>
              </a:endParaRPr>
            </a:p>
            <a:p>
              <a:pPr algn="l">
                <a:lnSpc>
                  <a:spcPts val="2879"/>
                </a:lnSpc>
              </a:pP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OpenAI. (2021, November 12). OpenAI API. OpenAI. https://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openai.com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api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</a:t>
              </a:r>
            </a:p>
            <a:p>
              <a:pPr algn="l">
                <a:lnSpc>
                  <a:spcPts val="2879"/>
                </a:lnSpc>
              </a:pP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TcQAvD_BwE&amp;gclsrc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=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aw.ds&amp;gbraid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=0AAAAACn9t64vSgeSxG9ZQw6Z2w5wRLzK5</a:t>
              </a:r>
            </a:p>
            <a:p>
              <a:pPr algn="l">
                <a:lnSpc>
                  <a:spcPts val="2879"/>
                </a:lnSpc>
              </a:pPr>
              <a:endParaRPr lang="en-US" sz="2399" b="1" dirty="0">
                <a:solidFill>
                  <a:srgbClr val="002217"/>
                </a:solidFill>
                <a:latin typeface="Canva Sans Medium"/>
                <a:ea typeface="Canva Sans Medium"/>
                <a:cs typeface="Canva Sans Medium"/>
                <a:sym typeface="Canva Sans Medium"/>
              </a:endParaRPr>
            </a:p>
            <a:p>
              <a:pPr algn="l">
                <a:lnSpc>
                  <a:spcPts val="2879"/>
                </a:lnSpc>
              </a:pP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React Native · Learn once, write anywhere. (n.d.). https://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reactnative.dev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</a:t>
              </a:r>
            </a:p>
            <a:p>
              <a:pPr algn="l">
                <a:lnSpc>
                  <a:spcPts val="2879"/>
                </a:lnSpc>
              </a:pPr>
              <a:endParaRPr lang="en-US" sz="2399" b="1" dirty="0">
                <a:solidFill>
                  <a:srgbClr val="002217"/>
                </a:solidFill>
                <a:latin typeface="Canva Sans Medium"/>
                <a:ea typeface="Canva Sans Medium"/>
                <a:cs typeface="Canva Sans Medium"/>
                <a:sym typeface="Canva Sans Medium"/>
              </a:endParaRPr>
            </a:p>
            <a:p>
              <a:pPr algn="l">
                <a:lnSpc>
                  <a:spcPts val="2879"/>
                </a:lnSpc>
              </a:pP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Swagger-Api. (n.d.). GitHub - swagger-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api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/swagger-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ui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: Swagger UI is a collection of HTML, JavaScript, and CSS assets that dynamically generate beautiful documentation from a Swagger-compliant API. GitHub. https://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github.com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/swagger-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api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/swagger-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ui</a:t>
              </a:r>
              <a:endParaRPr lang="en-US" sz="2399" b="1" dirty="0">
                <a:solidFill>
                  <a:srgbClr val="002217"/>
                </a:solidFill>
                <a:latin typeface="Canva Sans Medium"/>
                <a:ea typeface="Canva Sans Medium"/>
                <a:cs typeface="Canva Sans Medium"/>
                <a:sym typeface="Canva Sans Medium"/>
              </a:endParaRPr>
            </a:p>
            <a:p>
              <a:pPr algn="l">
                <a:lnSpc>
                  <a:spcPts val="2879"/>
                </a:lnSpc>
              </a:pPr>
              <a:endParaRPr lang="en-US" sz="2399" b="1" dirty="0">
                <a:solidFill>
                  <a:srgbClr val="002217"/>
                </a:solidFill>
                <a:latin typeface="Canva Sans Medium"/>
                <a:ea typeface="Canva Sans Medium"/>
                <a:cs typeface="Canva Sans Medium"/>
                <a:sym typeface="Canva Sans Medium"/>
              </a:endParaRPr>
            </a:p>
            <a:p>
              <a:pPr algn="l">
                <a:lnSpc>
                  <a:spcPts val="2879"/>
                </a:lnSpc>
              </a:pP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The PostgreSQL Global Development Group. (2025). PostgreSQL: Documentation. 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Www.postgresql.org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. https://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www.postgresql.org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/docs/</a:t>
              </a:r>
            </a:p>
            <a:p>
              <a:pPr algn="l">
                <a:lnSpc>
                  <a:spcPts val="2879"/>
                </a:lnSpc>
              </a:pPr>
              <a:endParaRPr lang="en-US" sz="2399" b="1" dirty="0">
                <a:solidFill>
                  <a:srgbClr val="002217"/>
                </a:solidFill>
                <a:latin typeface="Canva Sans Medium"/>
                <a:ea typeface="Canva Sans Medium"/>
                <a:cs typeface="Canva Sans Medium"/>
                <a:sym typeface="Canva Sans Medium"/>
              </a:endParaRPr>
            </a:p>
            <a:p>
              <a:pPr algn="l">
                <a:lnSpc>
                  <a:spcPts val="2879"/>
                </a:lnSpc>
              </a:pP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https://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dev.to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</a:t>
              </a:r>
              <a:r>
                <a:rPr lang="en-US" sz="2399" b="1" dirty="0" err="1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gbengelebs</a:t>
              </a: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/netflix-system-design-backend-architecture-10i3</a:t>
              </a:r>
            </a:p>
            <a:p>
              <a:pPr algn="l">
                <a:lnSpc>
                  <a:spcPts val="2879"/>
                </a:lnSpc>
              </a:pPr>
              <a:r>
                <a:rPr lang="en-US" sz="2399" b="1" dirty="0">
                  <a:solidFill>
                    <a:srgbClr val="002217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‌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543304" y="9615962"/>
            <a:ext cx="4715996" cy="370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54"/>
              </a:lnSpc>
              <a:spcBef>
                <a:spcPct val="0"/>
              </a:spcBef>
            </a:pPr>
            <a:r>
              <a:rPr lang="en-US" sz="23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Created by Umair, Sangmin, Ayo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050817" y="1162050"/>
            <a:ext cx="16208483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</a:pPr>
            <a:r>
              <a:rPr lang="en-US" sz="7200" b="1" spc="-72">
                <a:solidFill>
                  <a:srgbClr val="002217"/>
                </a:solidFill>
                <a:latin typeface="DM Sans Bold"/>
                <a:ea typeface="DM Sans Bold"/>
                <a:cs typeface="DM Sans Bold"/>
                <a:sym typeface="DM Sans Bold"/>
              </a:rPr>
              <a:t>Roles for Team Members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101B4C1-C825-DC8B-1E28-B44367DC4436}"/>
              </a:ext>
            </a:extLst>
          </p:cNvPr>
          <p:cNvGrpSpPr/>
          <p:nvPr/>
        </p:nvGrpSpPr>
        <p:grpSpPr>
          <a:xfrm>
            <a:off x="1122934" y="2474125"/>
            <a:ext cx="5023379" cy="7336465"/>
            <a:chOff x="1122934" y="2474125"/>
            <a:chExt cx="5023379" cy="7336465"/>
          </a:xfrm>
        </p:grpSpPr>
        <p:grpSp>
          <p:nvGrpSpPr>
            <p:cNvPr id="2" name="Group 2"/>
            <p:cNvGrpSpPr/>
            <p:nvPr/>
          </p:nvGrpSpPr>
          <p:grpSpPr>
            <a:xfrm>
              <a:off x="1122934" y="2474125"/>
              <a:ext cx="5023379" cy="7336465"/>
              <a:chOff x="0" y="0"/>
              <a:chExt cx="1323030" cy="1932238"/>
            </a:xfrm>
          </p:grpSpPr>
          <p:sp>
            <p:nvSpPr>
              <p:cNvPr id="3" name="Freeform 3"/>
              <p:cNvSpPr/>
              <p:nvPr/>
            </p:nvSpPr>
            <p:spPr>
              <a:xfrm>
                <a:off x="0" y="0"/>
                <a:ext cx="1323030" cy="1932238"/>
              </a:xfrm>
              <a:custGeom>
                <a:avLst/>
                <a:gdLst/>
                <a:ahLst/>
                <a:cxnLst/>
                <a:rect l="l" t="t" r="r" b="b"/>
                <a:pathLst>
                  <a:path w="1323030" h="1932238">
                    <a:moveTo>
                      <a:pt x="24659" y="0"/>
                    </a:moveTo>
                    <a:lnTo>
                      <a:pt x="1298371" y="0"/>
                    </a:lnTo>
                    <a:cubicBezTo>
                      <a:pt x="1304911" y="0"/>
                      <a:pt x="1311183" y="2598"/>
                      <a:pt x="1315807" y="7222"/>
                    </a:cubicBezTo>
                    <a:cubicBezTo>
                      <a:pt x="1320432" y="11847"/>
                      <a:pt x="1323030" y="18119"/>
                      <a:pt x="1323030" y="24659"/>
                    </a:cubicBezTo>
                    <a:lnTo>
                      <a:pt x="1323030" y="1907579"/>
                    </a:lnTo>
                    <a:cubicBezTo>
                      <a:pt x="1323030" y="1914119"/>
                      <a:pt x="1320432" y="1920391"/>
                      <a:pt x="1315807" y="1925015"/>
                    </a:cubicBezTo>
                    <a:cubicBezTo>
                      <a:pt x="1311183" y="1929640"/>
                      <a:pt x="1304911" y="1932238"/>
                      <a:pt x="1298371" y="1932238"/>
                    </a:cubicBezTo>
                    <a:lnTo>
                      <a:pt x="24659" y="1932238"/>
                    </a:lnTo>
                    <a:cubicBezTo>
                      <a:pt x="18119" y="1932238"/>
                      <a:pt x="11847" y="1929640"/>
                      <a:pt x="7222" y="1925015"/>
                    </a:cubicBezTo>
                    <a:cubicBezTo>
                      <a:pt x="2598" y="1920391"/>
                      <a:pt x="0" y="1914119"/>
                      <a:pt x="0" y="1907579"/>
                    </a:cubicBezTo>
                    <a:lnTo>
                      <a:pt x="0" y="24659"/>
                    </a:lnTo>
                    <a:cubicBezTo>
                      <a:pt x="0" y="18119"/>
                      <a:pt x="2598" y="11847"/>
                      <a:pt x="7222" y="7222"/>
                    </a:cubicBezTo>
                    <a:cubicBezTo>
                      <a:pt x="11847" y="2598"/>
                      <a:pt x="18119" y="0"/>
                      <a:pt x="24659" y="0"/>
                    </a:cubicBezTo>
                    <a:close/>
                  </a:path>
                </a:pathLst>
              </a:custGeom>
              <a:solidFill>
                <a:srgbClr val="FFFFFF">
                  <a:alpha val="34902"/>
                </a:srgbClr>
              </a:solidFill>
            </p:spPr>
          </p:sp>
          <p:sp>
            <p:nvSpPr>
              <p:cNvPr id="4" name="TextBox 4"/>
              <p:cNvSpPr txBox="1"/>
              <p:nvPr/>
            </p:nvSpPr>
            <p:spPr>
              <a:xfrm>
                <a:off x="0" y="-28575"/>
                <a:ext cx="1323030" cy="196081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14"/>
                  </a:lnSpc>
                </a:pPr>
                <a:endParaRPr/>
              </a:p>
            </p:txBody>
          </p:sp>
        </p:grpSp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1955865" y="2592695"/>
              <a:ext cx="3362218" cy="3362204"/>
              <a:chOff x="0" y="0"/>
              <a:chExt cx="6350025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26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26" h="6350000">
                    <a:moveTo>
                      <a:pt x="0" y="0"/>
                    </a:moveTo>
                    <a:lnTo>
                      <a:pt x="6350026" y="0"/>
                    </a:lnTo>
                    <a:lnTo>
                      <a:pt x="6350026" y="6350000"/>
                    </a:lnTo>
                    <a:lnTo>
                      <a:pt x="0" y="6350000"/>
                    </a:lnTo>
                    <a:close/>
                  </a:path>
                </a:pathLst>
              </a:custGeom>
              <a:blipFill>
                <a:blip r:embed="rId2"/>
                <a:stretch>
                  <a:fillRect l="-1149" r="-1149"/>
                </a:stretch>
              </a:blipFill>
            </p:spPr>
          </p:sp>
        </p:grpSp>
        <p:sp>
          <p:nvSpPr>
            <p:cNvPr id="19" name="TextBox 19"/>
            <p:cNvSpPr txBox="1"/>
            <p:nvPr/>
          </p:nvSpPr>
          <p:spPr>
            <a:xfrm>
              <a:off x="1223144" y="6113783"/>
              <a:ext cx="4818839" cy="35512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799" b="1">
                  <a:solidFill>
                    <a:srgbClr val="314528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Sangmin Lee</a:t>
              </a:r>
            </a:p>
            <a:p>
              <a:pPr algn="ctr">
                <a:lnSpc>
                  <a:spcPts val="1950"/>
                </a:lnSpc>
                <a:spcBef>
                  <a:spcPct val="0"/>
                </a:spcBef>
              </a:pPr>
              <a:endParaRPr lang="en-US" sz="2799" b="1">
                <a:solidFill>
                  <a:srgbClr val="314528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algn="ctr">
                <a:lnSpc>
                  <a:spcPts val="2534"/>
                </a:lnSpc>
                <a:spcBef>
                  <a:spcPct val="0"/>
                </a:spcBef>
              </a:pPr>
              <a:r>
                <a:rPr lang="en-US" sz="1949" i="1">
                  <a:solidFill>
                    <a:srgbClr val="002217"/>
                  </a:solidFill>
                  <a:latin typeface="Canva Sans Italics"/>
                  <a:ea typeface="Canva Sans Italics"/>
                  <a:cs typeface="Canva Sans Italics"/>
                  <a:sym typeface="Canva Sans Italics"/>
                </a:rPr>
                <a:t>Python, JS, Docker, Kubernetes</a:t>
              </a:r>
            </a:p>
            <a:p>
              <a:pPr algn="l">
                <a:lnSpc>
                  <a:spcPts val="2534"/>
                </a:lnSpc>
                <a:spcBef>
                  <a:spcPct val="0"/>
                </a:spcBef>
              </a:pPr>
              <a:endParaRPr lang="en-US" sz="1949" i="1">
                <a:solidFill>
                  <a:srgbClr val="002217"/>
                </a:solidFill>
                <a:latin typeface="Canva Sans Italics"/>
                <a:ea typeface="Canva Sans Italics"/>
                <a:cs typeface="Canva Sans Italics"/>
                <a:sym typeface="Canva Sans Italics"/>
              </a:endParaRPr>
            </a:p>
            <a:p>
              <a:pPr algn="l">
                <a:lnSpc>
                  <a:spcPts val="2664"/>
                </a:lnSpc>
                <a:spcBef>
                  <a:spcPct val="0"/>
                </a:spcBef>
              </a:pPr>
              <a:r>
                <a:rPr lang="en-US" sz="2049" b="1">
                  <a:solidFill>
                    <a:srgbClr val="314528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Key Responsibilities</a:t>
              </a:r>
            </a:p>
            <a:p>
              <a:pPr algn="l">
                <a:lnSpc>
                  <a:spcPts val="2534"/>
                </a:lnSpc>
                <a:spcBef>
                  <a:spcPct val="0"/>
                </a:spcBef>
              </a:pPr>
              <a:endParaRPr lang="en-US" sz="2049" b="1">
                <a:solidFill>
                  <a:srgbClr val="314528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marL="420984" lvl="1" indent="-210492" algn="l">
                <a:lnSpc>
                  <a:spcPts val="2534"/>
                </a:lnSpc>
                <a:buFont typeface="Arial"/>
                <a:buChar char="•"/>
              </a:pPr>
              <a:r>
                <a:rPr lang="en-US" sz="19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Build NLU clarifier logic</a:t>
              </a:r>
            </a:p>
            <a:p>
              <a:pPr marL="420984" lvl="1" indent="-210492" algn="l">
                <a:lnSpc>
                  <a:spcPts val="2534"/>
                </a:lnSpc>
                <a:buFont typeface="Arial"/>
                <a:buChar char="•"/>
              </a:pPr>
              <a:r>
                <a:rPr lang="en-US" sz="19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Track and maintain slot-filling states</a:t>
              </a:r>
            </a:p>
            <a:p>
              <a:pPr marL="420984" lvl="1" indent="-210492" algn="l">
                <a:lnSpc>
                  <a:spcPts val="2534"/>
                </a:lnSpc>
                <a:buFont typeface="Arial"/>
                <a:buChar char="•"/>
              </a:pPr>
              <a:r>
                <a:rPr lang="en-US" sz="19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Optimize options based on rank/score</a:t>
              </a:r>
            </a:p>
            <a:p>
              <a:pPr marL="420984" lvl="1" indent="-210492" algn="l">
                <a:lnSpc>
                  <a:spcPts val="2534"/>
                </a:lnSpc>
                <a:buFont typeface="Arial"/>
                <a:buChar char="•"/>
              </a:pPr>
              <a:r>
                <a:rPr lang="en-US" sz="19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Create an explanation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71DBD35-3F1E-E415-3389-AE9978357D03}"/>
              </a:ext>
            </a:extLst>
          </p:cNvPr>
          <p:cNvGrpSpPr/>
          <p:nvPr/>
        </p:nvGrpSpPr>
        <p:grpSpPr>
          <a:xfrm>
            <a:off x="12141687" y="2474125"/>
            <a:ext cx="5023379" cy="7336465"/>
            <a:chOff x="12141687" y="2474125"/>
            <a:chExt cx="5023379" cy="7336465"/>
          </a:xfrm>
        </p:grpSpPr>
        <p:grpSp>
          <p:nvGrpSpPr>
            <p:cNvPr id="9" name="Group 9"/>
            <p:cNvGrpSpPr/>
            <p:nvPr/>
          </p:nvGrpSpPr>
          <p:grpSpPr>
            <a:xfrm>
              <a:off x="12141687" y="2474125"/>
              <a:ext cx="5023379" cy="7336465"/>
              <a:chOff x="0" y="0"/>
              <a:chExt cx="1323030" cy="1932238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323030" cy="1932238"/>
              </a:xfrm>
              <a:custGeom>
                <a:avLst/>
                <a:gdLst/>
                <a:ahLst/>
                <a:cxnLst/>
                <a:rect l="l" t="t" r="r" b="b"/>
                <a:pathLst>
                  <a:path w="1323030" h="1932238">
                    <a:moveTo>
                      <a:pt x="24659" y="0"/>
                    </a:moveTo>
                    <a:lnTo>
                      <a:pt x="1298371" y="0"/>
                    </a:lnTo>
                    <a:cubicBezTo>
                      <a:pt x="1304911" y="0"/>
                      <a:pt x="1311183" y="2598"/>
                      <a:pt x="1315807" y="7222"/>
                    </a:cubicBezTo>
                    <a:cubicBezTo>
                      <a:pt x="1320432" y="11847"/>
                      <a:pt x="1323030" y="18119"/>
                      <a:pt x="1323030" y="24659"/>
                    </a:cubicBezTo>
                    <a:lnTo>
                      <a:pt x="1323030" y="1907579"/>
                    </a:lnTo>
                    <a:cubicBezTo>
                      <a:pt x="1323030" y="1914119"/>
                      <a:pt x="1320432" y="1920391"/>
                      <a:pt x="1315807" y="1925015"/>
                    </a:cubicBezTo>
                    <a:cubicBezTo>
                      <a:pt x="1311183" y="1929640"/>
                      <a:pt x="1304911" y="1932238"/>
                      <a:pt x="1298371" y="1932238"/>
                    </a:cubicBezTo>
                    <a:lnTo>
                      <a:pt x="24659" y="1932238"/>
                    </a:lnTo>
                    <a:cubicBezTo>
                      <a:pt x="18119" y="1932238"/>
                      <a:pt x="11847" y="1929640"/>
                      <a:pt x="7222" y="1925015"/>
                    </a:cubicBezTo>
                    <a:cubicBezTo>
                      <a:pt x="2598" y="1920391"/>
                      <a:pt x="0" y="1914119"/>
                      <a:pt x="0" y="1907579"/>
                    </a:cubicBezTo>
                    <a:lnTo>
                      <a:pt x="0" y="24659"/>
                    </a:lnTo>
                    <a:cubicBezTo>
                      <a:pt x="0" y="18119"/>
                      <a:pt x="2598" y="11847"/>
                      <a:pt x="7222" y="7222"/>
                    </a:cubicBezTo>
                    <a:cubicBezTo>
                      <a:pt x="11847" y="2598"/>
                      <a:pt x="18119" y="0"/>
                      <a:pt x="24659" y="0"/>
                    </a:cubicBezTo>
                    <a:close/>
                  </a:path>
                </a:pathLst>
              </a:custGeom>
              <a:solidFill>
                <a:srgbClr val="FFFFFF">
                  <a:alpha val="34902"/>
                </a:srgbClr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28575"/>
                <a:ext cx="1323030" cy="196081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14"/>
                  </a:lnSpc>
                </a:pPr>
                <a:endParaRPr/>
              </a:p>
            </p:txBody>
          </p:sp>
        </p:grpSp>
        <p:grpSp>
          <p:nvGrpSpPr>
            <p:cNvPr id="16" name="Group 16"/>
            <p:cNvGrpSpPr>
              <a:grpSpLocks noChangeAspect="1"/>
            </p:cNvGrpSpPr>
            <p:nvPr/>
          </p:nvGrpSpPr>
          <p:grpSpPr>
            <a:xfrm>
              <a:off x="12970362" y="2592695"/>
              <a:ext cx="3362218" cy="3362204"/>
              <a:chOff x="0" y="0"/>
              <a:chExt cx="6350025" cy="6350000"/>
            </a:xfrm>
          </p:grpSpPr>
          <p:sp>
            <p:nvSpPr>
              <p:cNvPr id="17" name="Freeform 17"/>
              <p:cNvSpPr/>
              <p:nvPr/>
            </p:nvSpPr>
            <p:spPr>
              <a:xfrm rot="48000">
                <a:off x="-44020" y="-44021"/>
                <a:ext cx="6438066" cy="6438041"/>
              </a:xfrm>
              <a:custGeom>
                <a:avLst/>
                <a:gdLst/>
                <a:ahLst/>
                <a:cxnLst/>
                <a:rect l="l" t="t" r="r" b="b"/>
                <a:pathLst>
                  <a:path w="6438066" h="6438041">
                    <a:moveTo>
                      <a:pt x="0" y="88661"/>
                    </a:moveTo>
                    <a:lnTo>
                      <a:pt x="6349406" y="0"/>
                    </a:lnTo>
                    <a:lnTo>
                      <a:pt x="6438066" y="6349381"/>
                    </a:lnTo>
                    <a:lnTo>
                      <a:pt x="88659" y="6438042"/>
                    </a:lnTo>
                    <a:close/>
                  </a:path>
                </a:pathLst>
              </a:custGeom>
              <a:blipFill>
                <a:blip r:embed="rId3"/>
                <a:stretch>
                  <a:fillRect r="-3971" b="-55631"/>
                </a:stretch>
              </a:blipFill>
            </p:spPr>
          </p:sp>
        </p:grpSp>
        <p:sp>
          <p:nvSpPr>
            <p:cNvPr id="20" name="TextBox 20"/>
            <p:cNvSpPr txBox="1"/>
            <p:nvPr/>
          </p:nvSpPr>
          <p:spPr>
            <a:xfrm>
              <a:off x="12249921" y="6113783"/>
              <a:ext cx="4806911" cy="35512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799" b="1">
                  <a:solidFill>
                    <a:srgbClr val="314528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Ayomika Ajibade</a:t>
              </a:r>
            </a:p>
            <a:p>
              <a:pPr algn="ctr">
                <a:lnSpc>
                  <a:spcPts val="1950"/>
                </a:lnSpc>
                <a:spcBef>
                  <a:spcPct val="0"/>
                </a:spcBef>
              </a:pPr>
              <a:endParaRPr lang="en-US" sz="2799" b="1">
                <a:solidFill>
                  <a:srgbClr val="314528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algn="ctr">
                <a:lnSpc>
                  <a:spcPts val="2534"/>
                </a:lnSpc>
                <a:spcBef>
                  <a:spcPct val="0"/>
                </a:spcBef>
              </a:pPr>
              <a:r>
                <a:rPr lang="en-US" sz="1949" i="1">
                  <a:solidFill>
                    <a:srgbClr val="002217"/>
                  </a:solidFill>
                  <a:latin typeface="Canva Sans Italics"/>
                  <a:ea typeface="Canva Sans Italics"/>
                  <a:cs typeface="Canva Sans Italics"/>
                  <a:sym typeface="Canva Sans Italics"/>
                </a:rPr>
                <a:t>FastAPI, Database &amp; API Design, Cloud Integration</a:t>
              </a:r>
            </a:p>
            <a:p>
              <a:pPr algn="l">
                <a:lnSpc>
                  <a:spcPts val="2534"/>
                </a:lnSpc>
                <a:spcBef>
                  <a:spcPct val="0"/>
                </a:spcBef>
              </a:pPr>
              <a:endParaRPr lang="en-US" sz="1949" i="1">
                <a:solidFill>
                  <a:srgbClr val="002217"/>
                </a:solidFill>
                <a:latin typeface="Canva Sans Italics"/>
                <a:ea typeface="Canva Sans Italics"/>
                <a:cs typeface="Canva Sans Italics"/>
                <a:sym typeface="Canva Sans Italics"/>
              </a:endParaRPr>
            </a:p>
            <a:p>
              <a:pPr algn="l">
                <a:lnSpc>
                  <a:spcPts val="2664"/>
                </a:lnSpc>
                <a:spcBef>
                  <a:spcPct val="0"/>
                </a:spcBef>
              </a:pPr>
              <a:r>
                <a:rPr lang="en-US" sz="2049" b="1">
                  <a:solidFill>
                    <a:srgbClr val="314528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Key Responsibilities</a:t>
              </a:r>
            </a:p>
            <a:p>
              <a:pPr algn="l">
                <a:lnSpc>
                  <a:spcPts val="2534"/>
                </a:lnSpc>
                <a:spcBef>
                  <a:spcPct val="0"/>
                </a:spcBef>
              </a:pPr>
              <a:endParaRPr lang="en-US" sz="2049" b="1">
                <a:solidFill>
                  <a:srgbClr val="314528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marL="420984" lvl="1" indent="-210492" algn="l">
                <a:lnSpc>
                  <a:spcPts val="2534"/>
                </a:lnSpc>
                <a:buFont typeface="Arial"/>
                <a:buChar char="•"/>
              </a:pPr>
              <a:r>
                <a:rPr lang="en-US" sz="19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Design API schema</a:t>
              </a:r>
            </a:p>
            <a:p>
              <a:pPr marL="420984" lvl="1" indent="-210492" algn="l">
                <a:lnSpc>
                  <a:spcPts val="2534"/>
                </a:lnSpc>
                <a:buFont typeface="Arial"/>
                <a:buChar char="•"/>
              </a:pPr>
              <a:r>
                <a:rPr lang="en-US" sz="19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Create databases for local &amp; prod</a:t>
              </a:r>
            </a:p>
            <a:p>
              <a:pPr marL="420984" lvl="1" indent="-210492" algn="l">
                <a:lnSpc>
                  <a:spcPts val="2534"/>
                </a:lnSpc>
                <a:buFont typeface="Arial"/>
                <a:buChar char="•"/>
              </a:pPr>
              <a:r>
                <a:rPr lang="en-US" sz="19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Integrate and scale Al solutions for the mobile app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3572004" y="9782015"/>
            <a:ext cx="4715996" cy="31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34"/>
              </a:lnSpc>
              <a:spcBef>
                <a:spcPct val="0"/>
              </a:spcBef>
            </a:pPr>
            <a:r>
              <a:rPr lang="en-US" sz="19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Created by Umair, Sangmin, Ayo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D8A0D9-3EDB-DAB3-1BC1-290610AC420B}"/>
              </a:ext>
            </a:extLst>
          </p:cNvPr>
          <p:cNvGrpSpPr/>
          <p:nvPr/>
        </p:nvGrpSpPr>
        <p:grpSpPr>
          <a:xfrm>
            <a:off x="6632533" y="2474125"/>
            <a:ext cx="5023379" cy="7336465"/>
            <a:chOff x="6632533" y="2474125"/>
            <a:chExt cx="5023379" cy="7336465"/>
          </a:xfrm>
        </p:grpSpPr>
        <p:grpSp>
          <p:nvGrpSpPr>
            <p:cNvPr id="6" name="Group 6"/>
            <p:cNvGrpSpPr/>
            <p:nvPr/>
          </p:nvGrpSpPr>
          <p:grpSpPr>
            <a:xfrm>
              <a:off x="6632533" y="2474125"/>
              <a:ext cx="5023379" cy="7336465"/>
              <a:chOff x="0" y="0"/>
              <a:chExt cx="1323030" cy="193223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323030" cy="1932238"/>
              </a:xfrm>
              <a:custGeom>
                <a:avLst/>
                <a:gdLst/>
                <a:ahLst/>
                <a:cxnLst/>
                <a:rect l="l" t="t" r="r" b="b"/>
                <a:pathLst>
                  <a:path w="1323030" h="1932238">
                    <a:moveTo>
                      <a:pt x="24659" y="0"/>
                    </a:moveTo>
                    <a:lnTo>
                      <a:pt x="1298371" y="0"/>
                    </a:lnTo>
                    <a:cubicBezTo>
                      <a:pt x="1304911" y="0"/>
                      <a:pt x="1311183" y="2598"/>
                      <a:pt x="1315807" y="7222"/>
                    </a:cubicBezTo>
                    <a:cubicBezTo>
                      <a:pt x="1320432" y="11847"/>
                      <a:pt x="1323030" y="18119"/>
                      <a:pt x="1323030" y="24659"/>
                    </a:cubicBezTo>
                    <a:lnTo>
                      <a:pt x="1323030" y="1907579"/>
                    </a:lnTo>
                    <a:cubicBezTo>
                      <a:pt x="1323030" y="1914119"/>
                      <a:pt x="1320432" y="1920391"/>
                      <a:pt x="1315807" y="1925015"/>
                    </a:cubicBezTo>
                    <a:cubicBezTo>
                      <a:pt x="1311183" y="1929640"/>
                      <a:pt x="1304911" y="1932238"/>
                      <a:pt x="1298371" y="1932238"/>
                    </a:cubicBezTo>
                    <a:lnTo>
                      <a:pt x="24659" y="1932238"/>
                    </a:lnTo>
                    <a:cubicBezTo>
                      <a:pt x="18119" y="1932238"/>
                      <a:pt x="11847" y="1929640"/>
                      <a:pt x="7222" y="1925015"/>
                    </a:cubicBezTo>
                    <a:cubicBezTo>
                      <a:pt x="2598" y="1920391"/>
                      <a:pt x="0" y="1914119"/>
                      <a:pt x="0" y="1907579"/>
                    </a:cubicBezTo>
                    <a:lnTo>
                      <a:pt x="0" y="24659"/>
                    </a:lnTo>
                    <a:cubicBezTo>
                      <a:pt x="0" y="18119"/>
                      <a:pt x="2598" y="11847"/>
                      <a:pt x="7222" y="7222"/>
                    </a:cubicBezTo>
                    <a:cubicBezTo>
                      <a:pt x="11847" y="2598"/>
                      <a:pt x="18119" y="0"/>
                      <a:pt x="24659" y="0"/>
                    </a:cubicBezTo>
                    <a:close/>
                  </a:path>
                </a:pathLst>
              </a:custGeom>
              <a:solidFill>
                <a:srgbClr val="10141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28575"/>
                <a:ext cx="1323030" cy="196081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14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>
              <a:grpSpLocks noChangeAspect="1"/>
            </p:cNvGrpSpPr>
            <p:nvPr/>
          </p:nvGrpSpPr>
          <p:grpSpPr>
            <a:xfrm>
              <a:off x="7473949" y="2592695"/>
              <a:ext cx="3362218" cy="3362204"/>
              <a:chOff x="0" y="0"/>
              <a:chExt cx="6350025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6350026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26" h="6350000">
                    <a:moveTo>
                      <a:pt x="0" y="0"/>
                    </a:moveTo>
                    <a:lnTo>
                      <a:pt x="6350026" y="0"/>
                    </a:lnTo>
                    <a:lnTo>
                      <a:pt x="6350026" y="6350000"/>
                    </a:lnTo>
                    <a:lnTo>
                      <a:pt x="0" y="6350000"/>
                    </a:lnTo>
                    <a:close/>
                  </a:path>
                </a:pathLst>
              </a:custGeom>
              <a:blipFill>
                <a:blip r:embed="rId4"/>
                <a:stretch>
                  <a:fillRect/>
                </a:stretch>
              </a:blip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6740544" y="6113783"/>
              <a:ext cx="4806911" cy="35512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799" b="1" dirty="0">
                  <a:solidFill>
                    <a:srgbClr val="ADE466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Umair Dada</a:t>
              </a:r>
            </a:p>
            <a:p>
              <a:pPr algn="ctr">
                <a:lnSpc>
                  <a:spcPts val="1950"/>
                </a:lnSpc>
                <a:spcBef>
                  <a:spcPct val="0"/>
                </a:spcBef>
              </a:pPr>
              <a:endParaRPr lang="en-US" sz="2799" b="1" dirty="0">
                <a:solidFill>
                  <a:srgbClr val="ADE466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algn="ctr">
                <a:lnSpc>
                  <a:spcPts val="2534"/>
                </a:lnSpc>
                <a:spcBef>
                  <a:spcPct val="0"/>
                </a:spcBef>
              </a:pPr>
              <a:r>
                <a:rPr lang="en-US" sz="1949" i="1" dirty="0">
                  <a:solidFill>
                    <a:srgbClr val="FFFFFF"/>
                  </a:solidFill>
                  <a:latin typeface="Canva Sans Italics"/>
                  <a:ea typeface="Canva Sans Italics"/>
                  <a:cs typeface="Canva Sans Italics"/>
                  <a:sym typeface="Canva Sans Italics"/>
                </a:rPr>
                <a:t>React Native Specialist, Node.js, Express</a:t>
              </a:r>
            </a:p>
            <a:p>
              <a:pPr algn="l">
                <a:lnSpc>
                  <a:spcPts val="2534"/>
                </a:lnSpc>
                <a:spcBef>
                  <a:spcPct val="0"/>
                </a:spcBef>
              </a:pPr>
              <a:endParaRPr lang="en-US" sz="1949" i="1" dirty="0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endParaRPr>
            </a:p>
            <a:p>
              <a:pPr algn="l">
                <a:lnSpc>
                  <a:spcPts val="2664"/>
                </a:lnSpc>
                <a:spcBef>
                  <a:spcPct val="0"/>
                </a:spcBef>
              </a:pPr>
              <a:r>
                <a:rPr lang="en-US" sz="2049" b="1" dirty="0">
                  <a:solidFill>
                    <a:srgbClr val="ADE466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Key Responsibilities</a:t>
              </a:r>
            </a:p>
            <a:p>
              <a:pPr algn="l">
                <a:lnSpc>
                  <a:spcPts val="2534"/>
                </a:lnSpc>
                <a:spcBef>
                  <a:spcPct val="0"/>
                </a:spcBef>
              </a:pPr>
              <a:endParaRPr lang="en-US" sz="2049" b="1" dirty="0">
                <a:solidFill>
                  <a:srgbClr val="ADE466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marL="420984" lvl="1" indent="-210492" algn="l">
                <a:lnSpc>
                  <a:spcPts val="2534"/>
                </a:lnSpc>
                <a:buFont typeface="Arial"/>
                <a:buChar char="•"/>
              </a:pPr>
              <a:r>
                <a:rPr lang="en-US" sz="1949" dirty="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Lead team &amp; milestones</a:t>
              </a:r>
            </a:p>
            <a:p>
              <a:pPr marL="420984" lvl="1" indent="-210492" algn="l">
                <a:lnSpc>
                  <a:spcPts val="2534"/>
                </a:lnSpc>
                <a:buFont typeface="Arial"/>
                <a:buChar char="•"/>
              </a:pPr>
              <a:r>
                <a:rPr lang="en-US" sz="1949" dirty="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Build React Native app</a:t>
              </a:r>
            </a:p>
            <a:p>
              <a:pPr marL="420984" lvl="1" indent="-210492" algn="l">
                <a:lnSpc>
                  <a:spcPts val="2534"/>
                </a:lnSpc>
                <a:buFont typeface="Arial"/>
                <a:buChar char="•"/>
              </a:pPr>
              <a:r>
                <a:rPr lang="en-US" sz="1949" dirty="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Manage Node.js gateway</a:t>
              </a:r>
            </a:p>
            <a:p>
              <a:pPr marL="420984" lvl="1" indent="-210492" algn="l">
                <a:lnSpc>
                  <a:spcPts val="2534"/>
                </a:lnSpc>
                <a:buFont typeface="Arial"/>
                <a:buChar char="•"/>
              </a:pPr>
              <a:r>
                <a:rPr lang="en-US" sz="1949" dirty="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Handle testing &amp; demo</a:t>
              </a:r>
            </a:p>
          </p:txBody>
        </p:sp>
        <p:sp>
          <p:nvSpPr>
            <p:cNvPr id="22" name="Freeform 22"/>
            <p:cNvSpPr/>
            <p:nvPr/>
          </p:nvSpPr>
          <p:spPr>
            <a:xfrm>
              <a:off x="7706581" y="6182350"/>
              <a:ext cx="313410" cy="337519"/>
            </a:xfrm>
            <a:custGeom>
              <a:avLst/>
              <a:gdLst/>
              <a:ahLst/>
              <a:cxnLst/>
              <a:rect l="l" t="t" r="r" b="b"/>
              <a:pathLst>
                <a:path w="313410" h="337519">
                  <a:moveTo>
                    <a:pt x="0" y="0"/>
                  </a:moveTo>
                  <a:lnTo>
                    <a:pt x="313410" y="0"/>
                  </a:lnTo>
                  <a:lnTo>
                    <a:pt x="313410" y="337519"/>
                  </a:lnTo>
                  <a:lnTo>
                    <a:pt x="0" y="337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04548" t="-64936" r="-105941" b="-123375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47273" y="2247660"/>
            <a:ext cx="11951364" cy="7738508"/>
          </a:xfrm>
          <a:custGeom>
            <a:avLst/>
            <a:gdLst/>
            <a:ahLst/>
            <a:cxnLst/>
            <a:rect l="l" t="t" r="r" b="b"/>
            <a:pathLst>
              <a:path w="11951364" h="7738508">
                <a:moveTo>
                  <a:pt x="0" y="0"/>
                </a:moveTo>
                <a:lnTo>
                  <a:pt x="11951364" y="0"/>
                </a:lnTo>
                <a:lnTo>
                  <a:pt x="11951364" y="7738509"/>
                </a:lnTo>
                <a:lnTo>
                  <a:pt x="0" y="77385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50817" y="1162050"/>
            <a:ext cx="16208483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</a:pPr>
            <a:r>
              <a:rPr lang="en-US" sz="7200" b="1" spc="-72">
                <a:solidFill>
                  <a:srgbClr val="002217"/>
                </a:solidFill>
                <a:latin typeface="DM Sans Bold"/>
                <a:ea typeface="DM Sans Bold"/>
                <a:cs typeface="DM Sans Bold"/>
                <a:sym typeface="DM Sans Bold"/>
              </a:rPr>
              <a:t> Progress #1 - Project Tracking (JIRA)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401627" y="2238135"/>
            <a:ext cx="4715996" cy="6779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4"/>
              </a:lnSpc>
              <a:spcBef>
                <a:spcPct val="0"/>
              </a:spcBef>
            </a:pPr>
            <a:r>
              <a:rPr lang="en-US" sz="24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We are using </a:t>
            </a:r>
            <a:r>
              <a:rPr lang="en-US" sz="2449" b="1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JIRA</a:t>
            </a:r>
            <a:r>
              <a:rPr lang="en-US" sz="24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 because it is one of the most widely used project management tools in the software industry. </a:t>
            </a:r>
          </a:p>
          <a:p>
            <a:pPr algn="just">
              <a:lnSpc>
                <a:spcPts val="3184"/>
              </a:lnSpc>
              <a:spcBef>
                <a:spcPct val="0"/>
              </a:spcBef>
            </a:pPr>
            <a:endParaRPr lang="en-US" sz="2449">
              <a:solidFill>
                <a:srgbClr val="002217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184"/>
              </a:lnSpc>
              <a:spcBef>
                <a:spcPct val="0"/>
              </a:spcBef>
            </a:pPr>
            <a:r>
              <a:rPr lang="en-US" sz="24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Working with </a:t>
            </a:r>
            <a:r>
              <a:rPr lang="en-US" sz="2449" b="1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JIRA</a:t>
            </a:r>
            <a:r>
              <a:rPr lang="en-US" sz="24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 gives us real-world experience in agile task tracking, sprint planning, and collaboration, helping us become familiar with the same workflows and tools used by professional development teams. </a:t>
            </a:r>
          </a:p>
          <a:p>
            <a:pPr algn="just">
              <a:lnSpc>
                <a:spcPts val="3184"/>
              </a:lnSpc>
              <a:spcBef>
                <a:spcPct val="0"/>
              </a:spcBef>
            </a:pPr>
            <a:endParaRPr lang="en-US" sz="2449">
              <a:solidFill>
                <a:srgbClr val="002217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184"/>
              </a:lnSpc>
              <a:spcBef>
                <a:spcPct val="0"/>
              </a:spcBef>
            </a:pPr>
            <a:r>
              <a:rPr lang="en-US" sz="24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This also prepares us for internships and jobs where </a:t>
            </a:r>
            <a:r>
              <a:rPr lang="en-US" sz="2449" b="1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JIRA</a:t>
            </a:r>
            <a:r>
              <a:rPr lang="en-US" sz="24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 is the industry standard.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375221" y="9615962"/>
            <a:ext cx="2742402" cy="370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54"/>
              </a:lnSpc>
              <a:spcBef>
                <a:spcPct val="0"/>
              </a:spcBef>
            </a:pPr>
            <a:r>
              <a:rPr lang="en-US" sz="23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Created by Umair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1950285" y="331347"/>
            <a:ext cx="4665142" cy="962430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50817" y="1162050"/>
            <a:ext cx="16208483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</a:pPr>
            <a:r>
              <a:rPr lang="en-US" sz="7200" b="1" spc="-72">
                <a:solidFill>
                  <a:srgbClr val="002217"/>
                </a:solidFill>
                <a:latin typeface="DM Sans Bold"/>
                <a:ea typeface="DM Sans Bold"/>
                <a:cs typeface="DM Sans Bold"/>
                <a:sym typeface="DM Sans Bold"/>
              </a:rPr>
              <a:t> Progress #2 - Frontend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71600" y="2954745"/>
            <a:ext cx="8548841" cy="2091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14"/>
              </a:lnSpc>
            </a:pPr>
            <a:r>
              <a:rPr lang="en-US" sz="25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We created the TWOS app using Expo, with navigation, gradient design, and a clean structure. It already supports state management and mock API calls so the UI works smoothly before backend integration.</a:t>
            </a:r>
          </a:p>
          <a:p>
            <a:pPr marL="0" lvl="0" indent="0" algn="just">
              <a:lnSpc>
                <a:spcPts val="3314"/>
              </a:lnSpc>
            </a:pPr>
            <a:endParaRPr lang="en-US" sz="2549">
              <a:solidFill>
                <a:srgbClr val="002217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71600" y="2444122"/>
            <a:ext cx="8182081" cy="36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9"/>
              </a:lnSpc>
            </a:pPr>
            <a:r>
              <a:rPr lang="en-US" sz="2799" b="1" dirty="0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Create React Native project (expo)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71600" y="6565990"/>
            <a:ext cx="8220895" cy="2091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14"/>
              </a:lnSpc>
            </a:pPr>
            <a:r>
              <a:rPr lang="en-US" sz="2549" dirty="0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We designed a Gen-Z chat screen with bubbles, quick chips, and package previews. Here’s a short screen recording showing the first user flow—it’s a working mock with sample data while backend work continues.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71600" y="6055368"/>
            <a:ext cx="8220895" cy="36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9"/>
              </a:lnSpc>
              <a:spcBef>
                <a:spcPct val="0"/>
              </a:spcBef>
            </a:pPr>
            <a:r>
              <a:rPr lang="en-US" sz="2799" b="1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</a:t>
            </a:r>
            <a:r>
              <a:rPr lang="en-US" sz="2799" b="1" u="none" strike="noStrike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esign initial chat UI mockup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57479" y="9615962"/>
            <a:ext cx="4715996" cy="370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54"/>
              </a:lnSpc>
              <a:spcBef>
                <a:spcPct val="0"/>
              </a:spcBef>
            </a:pPr>
            <a:r>
              <a:rPr lang="en-US" sz="23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Created by Umair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426768" y="1028700"/>
            <a:ext cx="7832532" cy="6520583"/>
            <a:chOff x="0" y="0"/>
            <a:chExt cx="10443376" cy="86941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3376" cy="4085971"/>
            </a:xfrm>
            <a:custGeom>
              <a:avLst/>
              <a:gdLst/>
              <a:ahLst/>
              <a:cxnLst/>
              <a:rect l="l" t="t" r="r" b="b"/>
              <a:pathLst>
                <a:path w="10443376" h="4085971">
                  <a:moveTo>
                    <a:pt x="0" y="0"/>
                  </a:moveTo>
                  <a:lnTo>
                    <a:pt x="10443376" y="0"/>
                  </a:lnTo>
                  <a:lnTo>
                    <a:pt x="10443376" y="4085971"/>
                  </a:lnTo>
                  <a:lnTo>
                    <a:pt x="0" y="408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4085971"/>
              <a:ext cx="10443376" cy="4608140"/>
            </a:xfrm>
            <a:custGeom>
              <a:avLst/>
              <a:gdLst/>
              <a:ahLst/>
              <a:cxnLst/>
              <a:rect l="l" t="t" r="r" b="b"/>
              <a:pathLst>
                <a:path w="10443376" h="4608140">
                  <a:moveTo>
                    <a:pt x="0" y="0"/>
                  </a:moveTo>
                  <a:lnTo>
                    <a:pt x="10443376" y="0"/>
                  </a:lnTo>
                  <a:lnTo>
                    <a:pt x="10443376" y="4608140"/>
                  </a:lnTo>
                  <a:lnTo>
                    <a:pt x="0" y="46081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11932152" y="6020967"/>
            <a:ext cx="5327148" cy="3237333"/>
          </a:xfrm>
          <a:custGeom>
            <a:avLst/>
            <a:gdLst/>
            <a:ahLst/>
            <a:cxnLst/>
            <a:rect l="l" t="t" r="r" b="b"/>
            <a:pathLst>
              <a:path w="5327148" h="3237333">
                <a:moveTo>
                  <a:pt x="0" y="0"/>
                </a:moveTo>
                <a:lnTo>
                  <a:pt x="5327148" y="0"/>
                </a:lnTo>
                <a:lnTo>
                  <a:pt x="5327148" y="3237333"/>
                </a:lnTo>
                <a:lnTo>
                  <a:pt x="0" y="32373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5" b="-85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50817" y="1162050"/>
            <a:ext cx="16208483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</a:pPr>
            <a:r>
              <a:rPr lang="en-US" sz="7200" b="1" spc="-72">
                <a:solidFill>
                  <a:srgbClr val="002217"/>
                </a:solidFill>
                <a:latin typeface="DM Sans Bold"/>
                <a:ea typeface="DM Sans Bold"/>
                <a:cs typeface="DM Sans Bold"/>
                <a:sym typeface="DM Sans Bold"/>
              </a:rPr>
              <a:t> Progress #3 - NLP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2386972"/>
            <a:ext cx="8182081" cy="3695149"/>
            <a:chOff x="0" y="0"/>
            <a:chExt cx="10909441" cy="4926866"/>
          </a:xfrm>
        </p:grpSpPr>
        <p:sp>
          <p:nvSpPr>
            <p:cNvPr id="8" name="TextBox 8"/>
            <p:cNvSpPr txBox="1"/>
            <p:nvPr/>
          </p:nvSpPr>
          <p:spPr>
            <a:xfrm>
              <a:off x="0" y="776080"/>
              <a:ext cx="10909441" cy="41507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574"/>
                </a:lnSpc>
              </a:pPr>
              <a:r>
                <a:rPr lang="en-US" sz="27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This service will take the user’s natural language and extract entities for planning.</a:t>
              </a:r>
            </a:p>
            <a:p>
              <a:pPr algn="just">
                <a:lnSpc>
                  <a:spcPts val="3574"/>
                </a:lnSpc>
              </a:pPr>
              <a:endParaRPr lang="en-US" sz="27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marL="0" lvl="0" indent="0" algn="just">
                <a:lnSpc>
                  <a:spcPts val="3574"/>
                </a:lnSpc>
              </a:pPr>
              <a:r>
                <a:rPr lang="en-US" sz="27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Essential entities: origin, destination, dates, pax, budget, hotel amenities</a:t>
              </a:r>
            </a:p>
            <a:p>
              <a:pPr marL="0" lvl="0" indent="0" algn="just">
                <a:lnSpc>
                  <a:spcPts val="3574"/>
                </a:lnSpc>
              </a:pPr>
              <a:endParaRPr lang="en-US" sz="27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marL="0" lvl="0" indent="0" algn="just">
                <a:lnSpc>
                  <a:spcPts val="3574"/>
                </a:lnSpc>
              </a:pPr>
              <a:r>
                <a:rPr lang="en-US" sz="27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Option entity: Rental Car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6675"/>
              <a:ext cx="10909441" cy="530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99"/>
                </a:lnSpc>
              </a:pPr>
              <a:r>
                <a:rPr lang="en-US" sz="2999" b="1">
                  <a:solidFill>
                    <a:srgbClr val="002217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Build Python FastAPI service for NLP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543304" y="9615962"/>
            <a:ext cx="4715996" cy="370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54"/>
              </a:lnSpc>
              <a:spcBef>
                <a:spcPct val="0"/>
              </a:spcBef>
            </a:pPr>
            <a:r>
              <a:rPr lang="en-US" sz="23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Created by Sangmin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28700" y="6465803"/>
            <a:ext cx="8398068" cy="2347661"/>
            <a:chOff x="0" y="0"/>
            <a:chExt cx="11197424" cy="313021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66675"/>
              <a:ext cx="10961194" cy="530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99"/>
                </a:lnSpc>
                <a:spcBef>
                  <a:spcPct val="0"/>
                </a:spcBef>
              </a:pPr>
              <a:r>
                <a:rPr lang="en-US" sz="2999" b="1">
                  <a:solidFill>
                    <a:srgbClr val="002217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Deploy FastAPI server in IBM LinuxOne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770129"/>
              <a:ext cx="11197424" cy="2360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574"/>
                </a:lnSpc>
              </a:pPr>
              <a:r>
                <a:rPr lang="en-US" sz="27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The Deployment Manual has been created</a:t>
              </a:r>
            </a:p>
            <a:p>
              <a:pPr algn="just">
                <a:lnSpc>
                  <a:spcPts val="3574"/>
                </a:lnSpc>
              </a:pPr>
              <a:endParaRPr lang="en-US" sz="27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  <a:p>
              <a:pPr algn="just">
                <a:lnSpc>
                  <a:spcPts val="3574"/>
                </a:lnSpc>
              </a:pPr>
              <a:r>
                <a:rPr lang="en-US" sz="27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Firewall configuration is done, but can’t reach it </a:t>
              </a:r>
            </a:p>
            <a:p>
              <a:pPr marL="0" lvl="0" indent="0" algn="just">
                <a:lnSpc>
                  <a:spcPts val="3574"/>
                </a:lnSpc>
              </a:pPr>
              <a:r>
                <a:rPr lang="en-US" sz="2749">
                  <a:solidFill>
                    <a:srgbClr val="002217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from the local browser. Maybe LinuxOne issues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827279" y="1652070"/>
            <a:ext cx="10166989" cy="6602433"/>
          </a:xfrm>
          <a:custGeom>
            <a:avLst/>
            <a:gdLst/>
            <a:ahLst/>
            <a:cxnLst/>
            <a:rect l="l" t="t" r="r" b="b"/>
            <a:pathLst>
              <a:path w="10166989" h="6602433">
                <a:moveTo>
                  <a:pt x="0" y="0"/>
                </a:moveTo>
                <a:lnTo>
                  <a:pt x="10166989" y="0"/>
                </a:lnTo>
                <a:lnTo>
                  <a:pt x="10166989" y="6602434"/>
                </a:lnTo>
                <a:lnTo>
                  <a:pt x="0" y="66024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82" b="-168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005791" y="5252221"/>
            <a:ext cx="10282209" cy="4382791"/>
          </a:xfrm>
          <a:custGeom>
            <a:avLst/>
            <a:gdLst/>
            <a:ahLst/>
            <a:cxnLst/>
            <a:rect l="l" t="t" r="r" b="b"/>
            <a:pathLst>
              <a:path w="10282209" h="4382791">
                <a:moveTo>
                  <a:pt x="0" y="0"/>
                </a:moveTo>
                <a:lnTo>
                  <a:pt x="10282209" y="0"/>
                </a:lnTo>
                <a:lnTo>
                  <a:pt x="10282209" y="4382791"/>
                </a:lnTo>
                <a:lnTo>
                  <a:pt x="0" y="43827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771525"/>
            <a:ext cx="16208483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</a:pPr>
            <a:r>
              <a:rPr lang="en-US" sz="7200" b="1" spc="-72">
                <a:solidFill>
                  <a:srgbClr val="002217"/>
                </a:solidFill>
                <a:latin typeface="DM Sans Bold"/>
                <a:ea typeface="DM Sans Bold"/>
                <a:cs typeface="DM Sans Bold"/>
                <a:sym typeface="DM Sans Bold"/>
              </a:rPr>
              <a:t> Progress #4 - Backend Architecture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00766" y="6162812"/>
            <a:ext cx="6593777" cy="2091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14"/>
              </a:lnSpc>
            </a:pPr>
            <a:r>
              <a:rPr lang="en-US" sz="25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The diagram illustrates the precise components, their technologies, and the data flow for a primary user interaction: processing a chat message and returning travel packages.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00766" y="5596393"/>
            <a:ext cx="6852338" cy="36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9"/>
              </a:lnSpc>
            </a:pPr>
            <a:r>
              <a:rPr lang="en-US" sz="2799" b="1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Design Low-level system architecture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543304" y="9615962"/>
            <a:ext cx="4715996" cy="370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54"/>
              </a:lnSpc>
              <a:spcBef>
                <a:spcPct val="0"/>
              </a:spcBef>
            </a:pPr>
            <a:r>
              <a:rPr lang="en-US" sz="23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Created by Ayo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00766" y="2020549"/>
            <a:ext cx="6815401" cy="36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9"/>
              </a:lnSpc>
            </a:pPr>
            <a:r>
              <a:rPr lang="en-US" sz="2799" b="1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Design backend architecture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00766" y="2586313"/>
            <a:ext cx="6593777" cy="1253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14"/>
              </a:lnSpc>
            </a:pPr>
            <a:r>
              <a:rPr lang="en-US" sz="2549" dirty="0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The proposed architecture is designed for scalability and low latency, leveraging microservices principles.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2BFD4">
                <a:alpha val="100000"/>
              </a:srgbClr>
            </a:gs>
            <a:gs pos="100000">
              <a:srgbClr val="F1DD76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676441" y="2125980"/>
            <a:ext cx="7733726" cy="6356958"/>
          </a:xfrm>
          <a:custGeom>
            <a:avLst/>
            <a:gdLst/>
            <a:ahLst/>
            <a:cxnLst/>
            <a:rect l="l" t="t" r="r" b="b"/>
            <a:pathLst>
              <a:path w="7733726" h="6356958">
                <a:moveTo>
                  <a:pt x="0" y="0"/>
                </a:moveTo>
                <a:lnTo>
                  <a:pt x="7733726" y="0"/>
                </a:lnTo>
                <a:lnTo>
                  <a:pt x="7733726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" t="-11981" b="-1198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718021" y="4923182"/>
            <a:ext cx="6366563" cy="4448636"/>
          </a:xfrm>
          <a:custGeom>
            <a:avLst/>
            <a:gdLst/>
            <a:ahLst/>
            <a:cxnLst/>
            <a:rect l="l" t="t" r="r" b="b"/>
            <a:pathLst>
              <a:path w="6366563" h="4448636">
                <a:moveTo>
                  <a:pt x="0" y="0"/>
                </a:moveTo>
                <a:lnTo>
                  <a:pt x="6366562" y="0"/>
                </a:lnTo>
                <a:lnTo>
                  <a:pt x="6366562" y="4448635"/>
                </a:lnTo>
                <a:lnTo>
                  <a:pt x="0" y="44486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50817" y="1162050"/>
            <a:ext cx="16208483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</a:pPr>
            <a:r>
              <a:rPr lang="en-US" sz="7200" b="1" spc="-72">
                <a:solidFill>
                  <a:srgbClr val="002217"/>
                </a:solidFill>
                <a:latin typeface="DM Sans Bold"/>
                <a:ea typeface="DM Sans Bold"/>
                <a:cs typeface="DM Sans Bold"/>
                <a:sym typeface="DM Sans Bold"/>
              </a:rPr>
              <a:t> Progress #5 - Database &amp; API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44014" y="2725213"/>
            <a:ext cx="7140715" cy="2091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314"/>
              </a:lnSpc>
            </a:pPr>
            <a:r>
              <a:rPr lang="en-US" sz="25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FastAPI is organised around RESTful principles for resources and uses WebSockets for real-time features. like authentication, bookings, trip,  packages CRUD functionality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44014" y="2183130"/>
            <a:ext cx="8182081" cy="36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9"/>
              </a:lnSpc>
            </a:pPr>
            <a:r>
              <a:rPr lang="en-US" sz="2799" b="1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Set up FastAPI backend skeleton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4014" y="6602928"/>
            <a:ext cx="7140715" cy="2091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4"/>
              </a:lnSpc>
            </a:pPr>
            <a:r>
              <a:rPr lang="en-US" sz="25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The schema utilizes a relational model with PostgreSQL JSONB columns for flexibility with external API data, including users, trips, trip components tables, indexing frequently accessed rows, data validation, and more.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44014" y="6018430"/>
            <a:ext cx="8220895" cy="36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9"/>
              </a:lnSpc>
              <a:spcBef>
                <a:spcPct val="0"/>
              </a:spcBef>
            </a:pPr>
            <a:r>
              <a:rPr lang="en-US" sz="2799" b="1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</a:t>
            </a:r>
            <a:r>
              <a:rPr lang="en-US" sz="2799" b="1" u="none" strike="noStrike">
                <a:solidFill>
                  <a:srgbClr val="00221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eate and finalize DB structure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43304" y="9615962"/>
            <a:ext cx="4715996" cy="370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54"/>
              </a:lnSpc>
              <a:spcBef>
                <a:spcPct val="0"/>
              </a:spcBef>
            </a:pPr>
            <a:r>
              <a:rPr lang="en-US" sz="2349">
                <a:solidFill>
                  <a:srgbClr val="002217"/>
                </a:solidFill>
                <a:latin typeface="Canva Sans"/>
                <a:ea typeface="Canva Sans"/>
                <a:cs typeface="Canva Sans"/>
                <a:sym typeface="Canva Sans"/>
              </a:rPr>
              <a:t>Created by Ayo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1445</Words>
  <Application>Microsoft Macintosh PowerPoint</Application>
  <PresentationFormat>Custom</PresentationFormat>
  <Paragraphs>201</Paragraphs>
  <Slides>13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DM Sans Bold</vt:lpstr>
      <vt:lpstr>Distillery Strong</vt:lpstr>
      <vt:lpstr>Montserrat</vt:lpstr>
      <vt:lpstr>Canva Sans Bold</vt:lpstr>
      <vt:lpstr>Canva Sans</vt:lpstr>
      <vt:lpstr>Canva Sans Medium</vt:lpstr>
      <vt:lpstr>Arial</vt:lpstr>
      <vt:lpstr>Canva Sans Italics</vt:lpstr>
      <vt:lpstr>Agrandir</vt:lpstr>
      <vt:lpstr>Moontime</vt:lpstr>
      <vt:lpstr>Montserrat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Checkpoint_1</dc:title>
  <cp:lastModifiedBy>talkthetaste@outlook.com</cp:lastModifiedBy>
  <cp:revision>2</cp:revision>
  <dcterms:created xsi:type="dcterms:W3CDTF">2006-08-16T00:00:00Z</dcterms:created>
  <dcterms:modified xsi:type="dcterms:W3CDTF">2025-09-16T08:54:56Z</dcterms:modified>
  <dc:identifier>DAGycePR9JE</dc:identifier>
</cp:coreProperties>
</file>

<file path=docProps/thumbnail.jpeg>
</file>